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7" r:id="rId2"/>
    <p:sldId id="266" r:id="rId3"/>
    <p:sldId id="306" r:id="rId4"/>
    <p:sldId id="305" r:id="rId5"/>
    <p:sldId id="273" r:id="rId6"/>
    <p:sldId id="320" r:id="rId7"/>
    <p:sldId id="298" r:id="rId8"/>
    <p:sldId id="321" r:id="rId9"/>
    <p:sldId id="322" r:id="rId10"/>
    <p:sldId id="323" r:id="rId11"/>
    <p:sldId id="324" r:id="rId12"/>
    <p:sldId id="325" r:id="rId13"/>
    <p:sldId id="327" r:id="rId14"/>
    <p:sldId id="326" r:id="rId15"/>
    <p:sldId id="328" r:id="rId16"/>
    <p:sldId id="330" r:id="rId17"/>
    <p:sldId id="331" r:id="rId18"/>
    <p:sldId id="332" r:id="rId19"/>
    <p:sldId id="333" r:id="rId20"/>
    <p:sldId id="334" r:id="rId21"/>
    <p:sldId id="337" r:id="rId22"/>
    <p:sldId id="338" r:id="rId23"/>
    <p:sldId id="336" r:id="rId24"/>
    <p:sldId id="339" r:id="rId25"/>
    <p:sldId id="335" r:id="rId26"/>
    <p:sldId id="340" r:id="rId27"/>
    <p:sldId id="341" r:id="rId28"/>
    <p:sldId id="319" r:id="rId29"/>
    <p:sldId id="342" r:id="rId30"/>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94660"/>
  </p:normalViewPr>
  <p:slideViewPr>
    <p:cSldViewPr snapToGrid="0">
      <p:cViewPr varScale="1">
        <p:scale>
          <a:sx n="64" d="100"/>
          <a:sy n="64" d="100"/>
        </p:scale>
        <p:origin x="258" y="78"/>
      </p:cViewPr>
      <p:guideLst>
        <p:guide orient="horz" pos="3696"/>
        <p:guide pos="7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1765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HEME 1 no WM">
    <p:spTree>
      <p:nvGrpSpPr>
        <p:cNvPr id="1" name=""/>
        <p:cNvGrpSpPr/>
        <p:nvPr/>
      </p:nvGrpSpPr>
      <p:grpSpPr>
        <a:xfrm>
          <a:off x="0" y="0"/>
          <a:ext cx="0" cy="0"/>
          <a:chOff x="0" y="0"/>
          <a:chExt cx="0" cy="0"/>
        </a:xfrm>
      </p:grpSpPr>
      <p:sp>
        <p:nvSpPr>
          <p:cNvPr id="18" name="Shape 18"/>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9" name="Shape 19"/>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20" name="image1.png"/>
          <p:cNvPicPr>
            <a:picLocks noChangeAspect="1"/>
          </p:cNvPicPr>
          <p:nvPr/>
        </p:nvPicPr>
        <p:blipFill>
          <a:blip r:embed="rId2">
            <a:extLst/>
          </a:blip>
          <a:stretch>
            <a:fillRect/>
          </a:stretch>
        </p:blipFill>
        <p:spPr>
          <a:xfrm>
            <a:off x="196515" y="11102199"/>
            <a:ext cx="1457604" cy="515885"/>
          </a:xfrm>
          <a:prstGeom prst="rect">
            <a:avLst/>
          </a:prstGeom>
          <a:ln w="12700">
            <a:miter lim="400000"/>
          </a:ln>
        </p:spPr>
      </p:pic>
      <p:grpSp>
        <p:nvGrpSpPr>
          <p:cNvPr id="23" name="Group 23"/>
          <p:cNvGrpSpPr/>
          <p:nvPr/>
        </p:nvGrpSpPr>
        <p:grpSpPr>
          <a:xfrm>
            <a:off x="-1" y="842900"/>
            <a:ext cx="22860005" cy="455225"/>
            <a:chOff x="0" y="0"/>
            <a:chExt cx="22860004" cy="455224"/>
          </a:xfrm>
        </p:grpSpPr>
        <p:sp>
          <p:nvSpPr>
            <p:cNvPr id="21" name="Shape 21"/>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22" name="Shape 22"/>
            <p:cNvSpPr/>
            <p:nvPr/>
          </p:nvSpPr>
          <p:spPr>
            <a:xfrm>
              <a:off x="0" y="-1"/>
              <a:ext cx="22860005"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24" name="image3.png"/>
          <p:cNvPicPr>
            <a:picLocks noChangeAspect="1"/>
          </p:cNvPicPr>
          <p:nvPr/>
        </p:nvPicPr>
        <p:blipFill>
          <a:blip r:embed="rId3">
            <a:extLst/>
          </a:blip>
          <a:stretch>
            <a:fillRect/>
          </a:stretch>
        </p:blipFill>
        <p:spPr>
          <a:xfrm>
            <a:off x="10960630" y="11226703"/>
            <a:ext cx="938739" cy="262664"/>
          </a:xfrm>
          <a:prstGeom prst="rect">
            <a:avLst/>
          </a:prstGeom>
          <a:ln w="12700">
            <a:miter lim="400000"/>
          </a:ln>
        </p:spPr>
      </p:pic>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HEME 1">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HEME 1 copy 2">
    <p:spTree>
      <p:nvGrpSpPr>
        <p:cNvPr id="1" name=""/>
        <p:cNvGrpSpPr/>
        <p:nvPr/>
      </p:nvGrpSpPr>
      <p:grpSpPr>
        <a:xfrm>
          <a:off x="0" y="0"/>
          <a:ext cx="0" cy="0"/>
          <a:chOff x="0" y="0"/>
          <a:chExt cx="0" cy="0"/>
        </a:xfrm>
      </p:grpSpPr>
      <p:sp>
        <p:nvSpPr>
          <p:cNvPr id="39" name="Shape 39"/>
          <p:cNvSpPr/>
          <p:nvPr/>
        </p:nvSpPr>
        <p:spPr>
          <a:xfrm>
            <a:off x="2411" y="-18704"/>
            <a:ext cx="20047144" cy="1381288"/>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40" name="Shape 40"/>
          <p:cNvSpPr/>
          <p:nvPr/>
        </p:nvSpPr>
        <p:spPr>
          <a:xfrm>
            <a:off x="22185520" y="11129288"/>
            <a:ext cx="445494" cy="445494"/>
          </a:xfrm>
          <a:prstGeom prst="roundRect">
            <a:avLst>
              <a:gd name="adj" fmla="val 15000"/>
            </a:avLst>
          </a:prstGeom>
          <a:ln w="12700">
            <a:solidFill>
              <a:srgbClr val="F59020"/>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1" name="image2.png"/>
          <p:cNvPicPr>
            <a:picLocks noChangeAspect="1"/>
          </p:cNvPicPr>
          <p:nvPr/>
        </p:nvPicPr>
        <p:blipFill>
          <a:blip r:embed="rId2">
            <a:alphaModFix amt="34999"/>
            <a:extLst/>
          </a:blip>
          <a:stretch>
            <a:fillRect/>
          </a:stretch>
        </p:blipFill>
        <p:spPr>
          <a:xfrm>
            <a:off x="11001" y="1916845"/>
            <a:ext cx="5405131" cy="9458977"/>
          </a:xfrm>
          <a:prstGeom prst="rect">
            <a:avLst/>
          </a:prstGeom>
          <a:ln w="12700">
            <a:miter lim="400000"/>
          </a:ln>
        </p:spPr>
      </p:pic>
      <p:sp>
        <p:nvSpPr>
          <p:cNvPr id="42" name="Shape 42"/>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3" name="image4.png"/>
          <p:cNvPicPr>
            <a:picLocks noChangeAspect="1"/>
          </p:cNvPicPr>
          <p:nvPr/>
        </p:nvPicPr>
        <p:blipFill>
          <a:blip r:embed="rId3">
            <a:extLst/>
          </a:blip>
          <a:stretch>
            <a:fillRect/>
          </a:stretch>
        </p:blipFill>
        <p:spPr>
          <a:xfrm>
            <a:off x="20178495" y="258385"/>
            <a:ext cx="2257437" cy="903309"/>
          </a:xfrm>
          <a:prstGeom prst="rect">
            <a:avLst/>
          </a:prstGeom>
          <a:ln w="12700">
            <a:miter lim="400000"/>
          </a:ln>
        </p:spPr>
      </p:pic>
      <p:sp>
        <p:nvSpPr>
          <p:cNvPr id="44" name="Shape 44"/>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45" name="Shape 45"/>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HEME 1 copy 3">
    <p:spTree>
      <p:nvGrpSpPr>
        <p:cNvPr id="1" name=""/>
        <p:cNvGrpSpPr/>
        <p:nvPr/>
      </p:nvGrpSpPr>
      <p:grpSpPr>
        <a:xfrm>
          <a:off x="0" y="0"/>
          <a:ext cx="0" cy="0"/>
          <a:chOff x="0" y="0"/>
          <a:chExt cx="0" cy="0"/>
        </a:xfrm>
      </p:grpSpPr>
      <p:sp>
        <p:nvSpPr>
          <p:cNvPr id="64" name="Shape 64"/>
          <p:cNvSpPr/>
          <p:nvPr/>
        </p:nvSpPr>
        <p:spPr>
          <a:xfrm>
            <a:off x="2411" y="-18704"/>
            <a:ext cx="22855179" cy="1381288"/>
          </a:xfrm>
          <a:prstGeom prst="rect">
            <a:avLst/>
          </a:pr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65" name="Shape 65"/>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chemeClr val="accent4"/>
              </a:gs>
              <a:gs pos="100000">
                <a:srgbClr val="F39019"/>
              </a:gs>
            </a:gsLst>
            <a:lin ang="16200000"/>
          </a:gradFill>
          <a:ln>
            <a:solidFill>
              <a:srgbClr val="C82101"/>
            </a:solidFill>
          </a:ln>
        </p:spPr>
        <p:txBody>
          <a:bodyPr lIns="43462" tIns="43462" rIns="43462" bIns="43462" anchor="ctr"/>
          <a:lstStyle/>
          <a:p>
            <a:pPr>
              <a:defRPr>
                <a:solidFill>
                  <a:srgbClr val="FFFFFF"/>
                </a:solidFill>
              </a:defRPr>
            </a:pPr>
            <a:endParaRPr/>
          </a:p>
        </p:txBody>
      </p:sp>
      <p:sp>
        <p:nvSpPr>
          <p:cNvPr id="66" name="Shape 66"/>
          <p:cNvSpPr/>
          <p:nvPr/>
        </p:nvSpPr>
        <p:spPr>
          <a:xfrm>
            <a:off x="-42334" y="10936440"/>
            <a:ext cx="22944668" cy="1"/>
          </a:xfrm>
          <a:prstGeom prst="line">
            <a:avLst/>
          </a:prstGeom>
          <a:ln w="17780">
            <a:solidFill>
              <a:srgbClr val="000000"/>
            </a:solidFill>
          </a:ln>
        </p:spPr>
        <p:txBody>
          <a:bodyPr lIns="45718" tIns="45718" rIns="45718" bIns="45718"/>
          <a:lstStyle/>
          <a:p>
            <a:endParaRPr/>
          </a:p>
        </p:txBody>
      </p:sp>
      <p:sp>
        <p:nvSpPr>
          <p:cNvPr id="67" name="Shape 67"/>
          <p:cNvSpPr/>
          <p:nvPr/>
        </p:nvSpPr>
        <p:spPr>
          <a:xfrm>
            <a:off x="10739308" y="10790986"/>
            <a:ext cx="1381385" cy="290910"/>
          </a:xfrm>
          <a:prstGeom prst="rect">
            <a:avLst/>
          </a:prstGeom>
          <a:solidFill>
            <a:srgbClr val="FFFFFF"/>
          </a:solidFill>
          <a:ln w="12700">
            <a:miter lim="400000"/>
          </a:ln>
        </p:spPr>
        <p:txBody>
          <a:bodyPr lIns="43462" tIns="43462" rIns="43462" bIns="43462" anchor="ctr"/>
          <a:lstStyle/>
          <a:p>
            <a:endParaRPr/>
          </a:p>
        </p:txBody>
      </p:sp>
      <p:sp>
        <p:nvSpPr>
          <p:cNvPr id="68" name="Shape 68"/>
          <p:cNvSpPr/>
          <p:nvPr/>
        </p:nvSpPr>
        <p:spPr>
          <a:xfrm>
            <a:off x="22185520" y="11129288"/>
            <a:ext cx="445494" cy="445494"/>
          </a:xfrm>
          <a:prstGeom prst="roundRect">
            <a:avLst>
              <a:gd name="adj" fmla="val 15000"/>
            </a:avLst>
          </a:prstGeom>
          <a:ln w="12700">
            <a:solidFill>
              <a:srgbClr val="000000"/>
            </a:solidFill>
            <a:miter lim="400000"/>
          </a:ln>
        </p:spPr>
        <p:txBody>
          <a:bodyPr lIns="43462" tIns="43462" rIns="43462" bIns="43462" anchor="ctr"/>
          <a:lstStyle/>
          <a:p>
            <a:pPr>
              <a:defRPr sz="2400">
                <a:solidFill>
                  <a:srgbClr val="EBEBEB"/>
                </a:solidFill>
                <a:latin typeface="Helvetica Light"/>
                <a:ea typeface="Helvetica Light"/>
                <a:cs typeface="Helvetica Light"/>
                <a:sym typeface="Helvetica Light"/>
              </a:defRPr>
            </a:pPr>
            <a:endParaRPr/>
          </a:p>
        </p:txBody>
      </p:sp>
      <p:pic>
        <p:nvPicPr>
          <p:cNvPr id="69" name="image4.png"/>
          <p:cNvPicPr>
            <a:picLocks noChangeAspect="1"/>
          </p:cNvPicPr>
          <p:nvPr/>
        </p:nvPicPr>
        <p:blipFill>
          <a:blip r:embed="rId2">
            <a:extLst/>
          </a:blip>
          <a:stretch>
            <a:fillRect/>
          </a:stretch>
        </p:blipFill>
        <p:spPr>
          <a:xfrm>
            <a:off x="20178495" y="258385"/>
            <a:ext cx="2257437" cy="903309"/>
          </a:xfrm>
          <a:prstGeom prst="rect">
            <a:avLst/>
          </a:prstGeom>
          <a:ln w="12700">
            <a:miter lim="400000"/>
          </a:ln>
        </p:spPr>
      </p:pic>
      <p:sp>
        <p:nvSpPr>
          <p:cNvPr id="70" name="Shape 70"/>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pPr>
            <a:fld id="{86CB4B4D-7CA3-9044-876B-883B54F8677D}" type="slidenum">
              <a:t>‹#›</a:t>
            </a:fld>
            <a:r>
              <a:t>￼</a:t>
            </a:r>
          </a:p>
        </p:txBody>
      </p:sp>
      <p:sp>
        <p:nvSpPr>
          <p:cNvPr id="71" name="Shape 71"/>
          <p:cNvSpPr/>
          <p:nvPr/>
        </p:nvSpPr>
        <p:spPr>
          <a:xfrm>
            <a:off x="232174" y="11088733"/>
            <a:ext cx="5089104" cy="501204"/>
          </a:xfrm>
          <a:prstGeom prst="rect">
            <a:avLst/>
          </a:prstGeom>
          <a:ln w="12700">
            <a:miter lim="400000"/>
          </a:ln>
          <a:extLst>
            <a:ext uri="{C572A759-6A51-4108-AA02-DFA0A04FC94B}">
              <ma14:wrappingTextBoxFlag xmlns:ma14="http://schemas.microsoft.com/office/mac/drawingml/2011/main" xmlns="" val="1"/>
            </a:ext>
          </a:extLst>
        </p:spPr>
        <p:txBody>
          <a:bodyPr lIns="38100" tIns="38100" rIns="38100" bIns="38100" anchor="ctr">
            <a:spAutoFit/>
          </a:bodyPr>
          <a:lstStyle>
            <a:lvl1pPr algn="l" defTabSz="457200">
              <a:lnSpc>
                <a:spcPct val="120000"/>
              </a:lnSpc>
              <a:spcBef>
                <a:spcPts val="600"/>
              </a:spcBef>
              <a:tabLst>
                <a:tab pos="6299200" algn="r"/>
              </a:tabLst>
              <a:defRPr sz="900" b="1">
                <a:latin typeface="Times New Roman"/>
                <a:ea typeface="Times New Roman"/>
                <a:cs typeface="Times New Roman"/>
                <a:sym typeface="Times New Roman"/>
              </a:defRPr>
            </a:lvl1pPr>
          </a:lstStyle>
          <a:p>
            <a:r>
              <a:t>This document contains Confidential, Proprietary and Legally Privileged information which is the sole property of SBTech. Except as specifically permitted, no portions of this document may be distributed or reproduced by any means or in any form without the prior written permission of SBTech</a:t>
            </a:r>
          </a:p>
        </p:txBody>
      </p:sp>
      <p:sp>
        <p:nvSpPr>
          <p:cNvPr id="72" name="Shape 72"/>
          <p:cNvSpPr/>
          <p:nvPr/>
        </p:nvSpPr>
        <p:spPr>
          <a:xfrm>
            <a:off x="10785678" y="10803090"/>
            <a:ext cx="1288644" cy="241301"/>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defTabSz="457200">
              <a:spcBef>
                <a:spcPts val="2000"/>
              </a:spcBef>
              <a:defRPr sz="1100">
                <a:solidFill>
                  <a:srgbClr val="212121"/>
                </a:solidFill>
                <a:uFill>
                  <a:solidFill>
                    <a:srgbClr val="000000"/>
                  </a:solidFill>
                </a:uFill>
                <a:latin typeface="Raleway Bold"/>
                <a:ea typeface="Raleway Bold"/>
                <a:cs typeface="Raleway Bold"/>
                <a:sym typeface="Raleway Bold"/>
              </a:defRPr>
            </a:lvl1pPr>
          </a:lstStyle>
          <a:p>
            <a:r>
              <a:t>- CONFIDENTIAL -</a:t>
            </a:r>
          </a:p>
        </p:txBody>
      </p:sp>
      <p:sp>
        <p:nvSpPr>
          <p:cNvPr id="73" name="Shape 73"/>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80" name="Shape 80"/>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81" name="Shape 81"/>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EME 1 -Blank copy 1">
    <p:spTree>
      <p:nvGrpSpPr>
        <p:cNvPr id="1" name=""/>
        <p:cNvGrpSpPr/>
        <p:nvPr/>
      </p:nvGrpSpPr>
      <p:grpSpPr>
        <a:xfrm>
          <a:off x="0" y="0"/>
          <a:ext cx="0" cy="0"/>
          <a:chOff x="0" y="0"/>
          <a:chExt cx="0" cy="0"/>
        </a:xfrm>
      </p:grpSpPr>
      <p:pic>
        <p:nvPicPr>
          <p:cNvPr id="88" name="image2.png"/>
          <p:cNvPicPr>
            <a:picLocks noChangeAspect="1"/>
          </p:cNvPicPr>
          <p:nvPr/>
        </p:nvPicPr>
        <p:blipFill>
          <a:blip r:embed="rId2">
            <a:alphaModFix amt="20000"/>
            <a:extLst/>
          </a:blip>
          <a:stretch>
            <a:fillRect/>
          </a:stretch>
        </p:blipFill>
        <p:spPr>
          <a:xfrm>
            <a:off x="11001" y="1137912"/>
            <a:ext cx="5405131" cy="9458977"/>
          </a:xfrm>
          <a:prstGeom prst="rect">
            <a:avLst/>
          </a:prstGeom>
          <a:ln w="12700">
            <a:miter lim="400000"/>
          </a:ln>
        </p:spPr>
      </p:pic>
      <p:sp>
        <p:nvSpPr>
          <p:cNvPr id="89" name="Shape 89"/>
          <p:cNvSpPr/>
          <p:nvPr/>
        </p:nvSpPr>
        <p:spPr>
          <a:xfrm>
            <a:off x="22173122" y="11197542"/>
            <a:ext cx="448666" cy="328225"/>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90" name="Shape 90"/>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97" name="Shape 97"/>
          <p:cNvSpPr>
            <a:spLocks noGrp="1"/>
          </p:cNvSpPr>
          <p:nvPr>
            <p:ph type="sldNum" sz="quarter" idx="2"/>
          </p:nvPr>
        </p:nvSpPr>
        <p:spPr>
          <a:xfrm>
            <a:off x="211770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HEME 1">
    <p:spTree>
      <p:nvGrpSpPr>
        <p:cNvPr id="1" name=""/>
        <p:cNvGrpSpPr/>
        <p:nvPr/>
      </p:nvGrpSpPr>
      <p:grpSpPr>
        <a:xfrm>
          <a:off x="0" y="0"/>
          <a:ext cx="0" cy="0"/>
          <a:chOff x="0" y="0"/>
          <a:chExt cx="0" cy="0"/>
        </a:xfrm>
      </p:grpSpPr>
      <p:pic>
        <p:nvPicPr>
          <p:cNvPr id="104" name="image3.png"/>
          <p:cNvPicPr>
            <a:picLocks noChangeAspect="1"/>
          </p:cNvPicPr>
          <p:nvPr/>
        </p:nvPicPr>
        <p:blipFill>
          <a:blip r:embed="rId2">
            <a:extLst/>
          </a:blip>
          <a:stretch>
            <a:fillRect/>
          </a:stretch>
        </p:blipFill>
        <p:spPr>
          <a:xfrm>
            <a:off x="17728589" y="1645932"/>
            <a:ext cx="10770822" cy="8442936"/>
          </a:xfrm>
          <a:prstGeom prst="rect">
            <a:avLst/>
          </a:prstGeom>
          <a:ln w="12700">
            <a:miter lim="400000"/>
          </a:ln>
        </p:spPr>
      </p:pic>
      <p:pic>
        <p:nvPicPr>
          <p:cNvPr id="105" name="image4.png"/>
          <p:cNvPicPr>
            <a:picLocks noChangeAspect="1"/>
          </p:cNvPicPr>
          <p:nvPr/>
        </p:nvPicPr>
        <p:blipFill>
          <a:blip r:embed="rId3">
            <a:extLst/>
          </a:blip>
          <a:stretch>
            <a:fillRect/>
          </a:stretch>
        </p:blipFill>
        <p:spPr>
          <a:xfrm>
            <a:off x="-3701821" y="1578200"/>
            <a:ext cx="9031400" cy="9163451"/>
          </a:xfrm>
          <a:prstGeom prst="rect">
            <a:avLst/>
          </a:prstGeom>
          <a:ln w="12700">
            <a:miter lim="400000"/>
          </a:ln>
        </p:spPr>
      </p:pic>
      <p:sp>
        <p:nvSpPr>
          <p:cNvPr id="106" name="Shape 106"/>
          <p:cNvSpPr/>
          <p:nvPr/>
        </p:nvSpPr>
        <p:spPr>
          <a:xfrm>
            <a:off x="-4291191" y="1214174"/>
            <a:ext cx="19148062" cy="9891453"/>
          </a:xfrm>
          <a:prstGeom prst="rect">
            <a:avLst/>
          </a:prstGeom>
          <a:solidFill>
            <a:srgbClr val="FFFFFF">
              <a:alpha val="9425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7" name="Shape 107"/>
          <p:cNvSpPr/>
          <p:nvPr/>
        </p:nvSpPr>
        <p:spPr>
          <a:xfrm>
            <a:off x="-49184" y="10971889"/>
            <a:ext cx="22958366" cy="766268"/>
          </a:xfrm>
          <a:prstGeom prst="rect">
            <a:avLst/>
          </a:prstGeom>
          <a:gradFill>
            <a:gsLst>
              <a:gs pos="0">
                <a:srgbClr val="F38F18"/>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8" name="Shape 108"/>
          <p:cNvSpPr/>
          <p:nvPr/>
        </p:nvSpPr>
        <p:spPr>
          <a:xfrm>
            <a:off x="9546673" y="11190909"/>
            <a:ext cx="3766651" cy="328225"/>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defRPr sz="1600">
                <a:solidFill>
                  <a:srgbClr val="FFFFFF"/>
                </a:solidFill>
              </a:defRPr>
            </a:pPr>
            <a:r>
              <a:t>Mr. Green – The </a:t>
            </a:r>
            <a:r>
              <a:rPr b="1"/>
              <a:t>Real</a:t>
            </a:r>
            <a:r>
              <a:t> Green Bookmaker</a:t>
            </a:r>
          </a:p>
        </p:txBody>
      </p:sp>
      <p:grpSp>
        <p:nvGrpSpPr>
          <p:cNvPr id="111" name="Group 111"/>
          <p:cNvGrpSpPr/>
          <p:nvPr/>
        </p:nvGrpSpPr>
        <p:grpSpPr>
          <a:xfrm>
            <a:off x="-1" y="842902"/>
            <a:ext cx="22860004" cy="455225"/>
            <a:chOff x="0" y="0"/>
            <a:chExt cx="22860003" cy="455224"/>
          </a:xfrm>
        </p:grpSpPr>
        <p:sp>
          <p:nvSpPr>
            <p:cNvPr id="109" name="Shape 109"/>
            <p:cNvSpPr/>
            <p:nvPr/>
          </p:nvSpPr>
          <p:spPr>
            <a:xfrm>
              <a:off x="0" y="205403"/>
              <a:ext cx="22860004" cy="44419"/>
            </a:xfrm>
            <a:prstGeom prst="rect">
              <a:avLst/>
            </a:prstGeom>
            <a:solidFill>
              <a:srgbClr val="F38F18"/>
            </a:solidFill>
            <a:ln w="12700" cap="flat">
              <a:noFill/>
              <a:miter lim="400000"/>
            </a:ln>
            <a:effectLst/>
          </p:spPr>
          <p:txBody>
            <a:bodyPr wrap="square" lIns="43462" tIns="43462" rIns="43462" bIns="43462" numCol="1" anchor="ctr">
              <a:noAutofit/>
            </a:bodyPr>
            <a:lstStyle/>
            <a:p>
              <a:pPr>
                <a:defRPr sz="2400">
                  <a:solidFill>
                    <a:srgbClr val="F38F18"/>
                  </a:solidFill>
                  <a:latin typeface="Helvetica Light"/>
                  <a:ea typeface="Helvetica Light"/>
                  <a:cs typeface="Helvetica Light"/>
                  <a:sym typeface="Helvetica Light"/>
                </a:defRPr>
              </a:pPr>
              <a:endParaRPr/>
            </a:p>
          </p:txBody>
        </p:sp>
        <p:sp>
          <p:nvSpPr>
            <p:cNvPr id="110" name="Shape 110"/>
            <p:cNvSpPr/>
            <p:nvPr/>
          </p:nvSpPr>
          <p:spPr>
            <a:xfrm>
              <a:off x="0" y="-1"/>
              <a:ext cx="22860004"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8F18"/>
                  </a:solidFill>
                  <a:latin typeface="Helvetica Light"/>
                  <a:ea typeface="Helvetica Light"/>
                  <a:cs typeface="Helvetica Light"/>
                  <a:sym typeface="Helvetica Light"/>
                </a:defRPr>
              </a:lvl1pPr>
            </a:lstStyle>
            <a:p>
              <a:r>
                <a:t> </a:t>
              </a:r>
            </a:p>
          </p:txBody>
        </p:sp>
      </p:grpSp>
      <p:sp>
        <p:nvSpPr>
          <p:cNvPr id="112" name="Shape 112"/>
          <p:cNvSpPr/>
          <p:nvPr/>
        </p:nvSpPr>
        <p:spPr>
          <a:xfrm>
            <a:off x="22185520" y="11129288"/>
            <a:ext cx="445490" cy="445490"/>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113" name="image1.png"/>
          <p:cNvPicPr>
            <a:picLocks noChangeAspect="1"/>
          </p:cNvPicPr>
          <p:nvPr/>
        </p:nvPicPr>
        <p:blipFill>
          <a:blip r:embed="rId4">
            <a:extLst/>
          </a:blip>
          <a:stretch>
            <a:fillRect/>
          </a:stretch>
        </p:blipFill>
        <p:spPr>
          <a:xfrm>
            <a:off x="196515" y="11102199"/>
            <a:ext cx="1457604" cy="515881"/>
          </a:xfrm>
          <a:prstGeom prst="rect">
            <a:avLst/>
          </a:prstGeom>
          <a:ln w="12700">
            <a:miter lim="400000"/>
          </a:ln>
        </p:spPr>
      </p:pic>
      <p:sp>
        <p:nvSpPr>
          <p:cNvPr id="114" name="Shape 114"/>
          <p:cNvSpPr/>
          <p:nvPr/>
        </p:nvSpPr>
        <p:spPr>
          <a:xfrm>
            <a:off x="16613010" y="1164486"/>
            <a:ext cx="19148062" cy="9735640"/>
          </a:xfrm>
          <a:prstGeom prst="rect">
            <a:avLst/>
          </a:prstGeom>
          <a:solidFill>
            <a:srgbClr val="FFFFFF">
              <a:alpha val="9219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15" name="Shape 115"/>
          <p:cNvSpPr>
            <a:spLocks noGrp="1"/>
          </p:cNvSpPr>
          <p:nvPr>
            <p:ph type="sldNum" sz="quarter" idx="2"/>
          </p:nvPr>
        </p:nvSpPr>
        <p:spPr>
          <a:xfrm>
            <a:off x="222565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3" name="Shape 3"/>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 name="image1.png"/>
          <p:cNvPicPr>
            <a:picLocks noChangeAspect="1"/>
          </p:cNvPicPr>
          <p:nvPr/>
        </p:nvPicPr>
        <p:blipFill>
          <a:blip r:embed="rId10">
            <a:extLst/>
          </a:blip>
          <a:stretch>
            <a:fillRect/>
          </a:stretch>
        </p:blipFill>
        <p:spPr>
          <a:xfrm>
            <a:off x="196515" y="11102199"/>
            <a:ext cx="1457604" cy="515885"/>
          </a:xfrm>
          <a:prstGeom prst="rect">
            <a:avLst/>
          </a:prstGeom>
          <a:ln w="12700">
            <a:miter lim="400000"/>
          </a:ln>
        </p:spPr>
      </p:pic>
      <p:grpSp>
        <p:nvGrpSpPr>
          <p:cNvPr id="7" name="Group 7"/>
          <p:cNvGrpSpPr/>
          <p:nvPr/>
        </p:nvGrpSpPr>
        <p:grpSpPr>
          <a:xfrm>
            <a:off x="-1" y="842900"/>
            <a:ext cx="22860005" cy="455225"/>
            <a:chOff x="0" y="0"/>
            <a:chExt cx="22860004" cy="455224"/>
          </a:xfrm>
        </p:grpSpPr>
        <p:sp>
          <p:nvSpPr>
            <p:cNvPr id="5" name="Shape 5"/>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6" name="Shape 6"/>
            <p:cNvSpPr/>
            <p:nvPr/>
          </p:nvSpPr>
          <p:spPr>
            <a:xfrm>
              <a:off x="0" y="-1"/>
              <a:ext cx="22860005" cy="4552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8" name="image2.png"/>
          <p:cNvPicPr>
            <a:picLocks noChangeAspect="1"/>
          </p:cNvPicPr>
          <p:nvPr/>
        </p:nvPicPr>
        <p:blipFill>
          <a:blip r:embed="rId11">
            <a:alphaModFix amt="20000"/>
            <a:extLst/>
          </a:blip>
          <a:stretch>
            <a:fillRect/>
          </a:stretch>
        </p:blipFill>
        <p:spPr>
          <a:xfrm>
            <a:off x="11001" y="1137912"/>
            <a:ext cx="5405131" cy="9458977"/>
          </a:xfrm>
          <a:prstGeom prst="rect">
            <a:avLst/>
          </a:prstGeom>
          <a:ln w="12700">
            <a:miter lim="400000"/>
          </a:ln>
        </p:spPr>
      </p:pic>
      <p:sp>
        <p:nvSpPr>
          <p:cNvPr id="9" name="Shape 9"/>
          <p:cNvSpPr>
            <a:spLocks noGrp="1"/>
          </p:cNvSpPr>
          <p:nvPr>
            <p:ph type="title"/>
          </p:nvPr>
        </p:nvSpPr>
        <p:spPr>
          <a:xfrm>
            <a:off x="3425031" y="-1"/>
            <a:ext cx="18288001" cy="3142864"/>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nchor="b">
            <a:normAutofit/>
          </a:bodyPr>
          <a:lstStyle>
            <a:lvl1pPr rtl="1">
              <a:defRPr/>
            </a:lvl1pPr>
          </a:lstStyle>
          <a:p>
            <a:r>
              <a:t>Title Text</a:t>
            </a:r>
          </a:p>
        </p:txBody>
      </p:sp>
      <p:sp>
        <p:nvSpPr>
          <p:cNvPr id="10" name="Shape 10"/>
          <p:cNvSpPr>
            <a:spLocks noGrp="1"/>
          </p:cNvSpPr>
          <p:nvPr>
            <p:ph type="body" idx="1"/>
          </p:nvPr>
        </p:nvSpPr>
        <p:spPr>
          <a:xfrm>
            <a:off x="12759531" y="4172373"/>
            <a:ext cx="8953501" cy="7562427"/>
          </a:xfrm>
          <a:prstGeom prst="rect">
            <a:avLst/>
          </a:prstGeom>
          <a:ln w="12700">
            <a:miter lim="400000"/>
          </a:ln>
          <a:extLst>
            <a:ext uri="{C572A759-6A51-4108-AA02-DFA0A04FC94B}">
              <ma14:wrappingTextBoxFlag xmlns:ma14="http://schemas.microsoft.com/office/mac/drawingml/2011/main" xmlns="" val="1"/>
            </a:ext>
          </a:extLst>
        </p:spPr>
        <p:txBody>
          <a:bodyPr lIns="43462" tIns="43462" rIns="43462" bIns="43462">
            <a:normAutofit/>
          </a:bodyPr>
          <a:lstStyle>
            <a:lvl1pPr rtl="1">
              <a:defRPr/>
            </a:lvl1pPr>
            <a:lvl2pPr rtl="1">
              <a:defRPr/>
            </a:lvl2pPr>
            <a:lvl3pPr rtl="1">
              <a:defRPr/>
            </a:lvl3pPr>
            <a:lvl4pPr rtl="1">
              <a:defRPr/>
            </a:lvl4pPr>
            <a:lvl5pPr rtl="1">
              <a:defRPr/>
            </a:lvl5pPr>
          </a:lstStyle>
          <a:p>
            <a:r>
              <a:t>Body Level One</a:t>
            </a:r>
          </a:p>
          <a:p>
            <a:pPr lvl="1"/>
            <a:r>
              <a:t>Body Level Two</a:t>
            </a:r>
          </a:p>
          <a:p>
            <a:pPr lvl="2"/>
            <a:r>
              <a:t>Body Level Three</a:t>
            </a:r>
          </a:p>
          <a:p>
            <a:pPr lvl="3"/>
            <a:r>
              <a:t>Body Level Four</a:t>
            </a:r>
          </a:p>
          <a:p>
            <a:pPr lvl="4"/>
            <a:r>
              <a:t>Body Level Five</a:t>
            </a:r>
          </a:p>
        </p:txBody>
      </p:sp>
      <p:sp>
        <p:nvSpPr>
          <p:cNvPr id="11" name="Shape 11"/>
          <p:cNvSpPr>
            <a:spLocks noGrp="1"/>
          </p:cNvSpPr>
          <p:nvPr>
            <p:ph type="sldNum" sz="quarter" idx="2"/>
          </p:nvPr>
        </p:nvSpPr>
        <p:spPr>
          <a:xfrm>
            <a:off x="22065196" y="11197542"/>
            <a:ext cx="664521" cy="785425"/>
          </a:xfrm>
          <a:prstGeom prst="rect">
            <a:avLst/>
          </a:prstGeom>
          <a:ln w="12700">
            <a:miter lim="400000"/>
          </a:ln>
        </p:spPr>
        <p:txBody>
          <a:bodyPr wrap="none" lIns="43462" tIns="43462" rIns="43462" bIns="43462">
            <a:spAutoFit/>
          </a:bodyPr>
          <a:lstStyle>
            <a:lvl1pPr>
              <a:defRPr>
                <a:latin typeface="+mj-lt"/>
                <a:ea typeface="+mj-ea"/>
                <a:cs typeface="+mj-cs"/>
                <a:sym typeface="Avenir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Lst>
  <p:transition spd="med"/>
  <p:txStyles>
    <p:titleStyle>
      <a:lvl1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1pPr>
      <a:lvl2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2pPr>
      <a:lvl3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3pPr>
      <a:lvl4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4pPr>
      <a:lvl5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5pPr>
      <a:lvl6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6pPr>
      <a:lvl7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7pPr>
      <a:lvl8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8pPr>
      <a:lvl9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9pPr>
    </p:bodyStyle>
    <p:otherStyle>
      <a:lvl1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1pPr>
      <a:lvl2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2pPr>
      <a:lvl3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3pPr>
      <a:lvl4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4pPr>
      <a:lvl5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5pPr>
      <a:lvl6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6pPr>
      <a:lvl7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7pPr>
      <a:lvl8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8pPr>
      <a:lvl9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FrontCover.jpg"/>
          <p:cNvPicPr>
            <a:picLocks noChangeAspect="1"/>
          </p:cNvPicPr>
          <p:nvPr/>
        </p:nvPicPr>
        <p:blipFill>
          <a:blip r:embed="rId2">
            <a:extLst/>
          </a:blip>
          <a:stretch>
            <a:fillRect/>
          </a:stretch>
        </p:blipFill>
        <p:spPr>
          <a:xfrm>
            <a:off x="-63218" y="-41992"/>
            <a:ext cx="22986435" cy="11818784"/>
          </a:xfrm>
          <a:prstGeom prst="rect">
            <a:avLst/>
          </a:prstGeom>
          <a:ln w="12700">
            <a:miter lim="400000"/>
          </a:ln>
        </p:spPr>
      </p:pic>
      <p:sp>
        <p:nvSpPr>
          <p:cNvPr id="34" name="Shape 34"/>
          <p:cNvSpPr/>
          <p:nvPr/>
        </p:nvSpPr>
        <p:spPr>
          <a:xfrm>
            <a:off x="11383423" y="8494253"/>
            <a:ext cx="93218" cy="1164215"/>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p>
            <a:pPr algn="ctr">
              <a:lnSpc>
                <a:spcPct val="80000"/>
              </a:lnSpc>
              <a:defRPr sz="8000">
                <a:solidFill>
                  <a:srgbClr val="FFFFFF"/>
                </a:solidFill>
                <a:latin typeface="Neris Black"/>
                <a:ea typeface="Neris Black"/>
                <a:cs typeface="Neris Black"/>
                <a:sym typeface="Neris Black"/>
              </a:defRPr>
            </a:pPr>
            <a:endParaRPr lang="en-US" sz="8700" b="1" dirty="0">
              <a:latin typeface="Roboto Condensed Light"/>
            </a:endParaRPr>
          </a:p>
        </p:txBody>
      </p:sp>
      <p:sp>
        <p:nvSpPr>
          <p:cNvPr id="35"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sp>
        <p:nvSpPr>
          <p:cNvPr id="6"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ma14="http://schemas.microsoft.com/office/mac/drawingml/2011/main" xmlns=""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pic>
        <p:nvPicPr>
          <p:cNvPr id="7" name="SB_logo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083" y="331892"/>
            <a:ext cx="3186800" cy="1058315"/>
          </a:xfrm>
          <a:prstGeom prst="rect">
            <a:avLst/>
          </a:prstGeom>
          <a:ln w="12700">
            <a:miter lim="400000"/>
          </a:ln>
          <a:effectLst>
            <a:outerShdw blurRad="168338" dist="8071" dir="5400000" rotWithShape="0">
              <a:srgbClr val="000000">
                <a:alpha val="89526"/>
              </a:srgbClr>
            </a:outerShdw>
          </a:effectLst>
        </p:spPr>
      </p:pic>
    </p:spTree>
    <p:extLst>
      <p:ext uri="{BB962C8B-B14F-4D97-AF65-F5344CB8AC3E}">
        <p14:creationId xmlns:p14="http://schemas.microsoft.com/office/powerpoint/2010/main" val="13679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10</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465284" y="3562106"/>
            <a:ext cx="15043783" cy="5940088"/>
          </a:xfrm>
          <a:prstGeom prst="rect">
            <a:avLst/>
          </a:prstGeom>
        </p:spPr>
        <p:txBody>
          <a:bodyPr wrap="square">
            <a:spAutoFit/>
          </a:bodyPr>
          <a:lstStyle/>
          <a:p>
            <a:pPr marL="457200" lvl="1" indent="-457200" algn="l">
              <a:buFont typeface="Arial" panose="020B0604020202020204" pitchFamily="34" charset="0"/>
              <a:buChar char="•"/>
            </a:pPr>
            <a:r>
              <a:rPr lang="en-US" sz="3600" noProof="1">
                <a:solidFill>
                  <a:schemeClr val="accent4">
                    <a:lumMod val="60000"/>
                    <a:lumOff val="40000"/>
                  </a:schemeClr>
                </a:solidFill>
                <a:latin typeface="Consolas" pitchFamily="49" charset="0"/>
                <a:cs typeface="Consolas" pitchFamily="49" charset="0"/>
              </a:rPr>
              <a:t>IOException</a:t>
            </a:r>
            <a:r>
              <a:rPr lang="en-US" sz="3600" dirty="0">
                <a:solidFill>
                  <a:schemeClr val="accent4">
                    <a:lumMod val="60000"/>
                    <a:lumOff val="40000"/>
                  </a:schemeClr>
                </a:solidFill>
              </a:rPr>
              <a:t> derives from </a:t>
            </a:r>
            <a:r>
              <a:rPr lang="en-US" sz="3600" noProof="1">
                <a:solidFill>
                  <a:schemeClr val="accent4">
                    <a:lumMod val="60000"/>
                    <a:lumOff val="40000"/>
                  </a:schemeClr>
                </a:solidFill>
                <a:latin typeface="Consolas" pitchFamily="49" charset="0"/>
                <a:cs typeface="Consolas" pitchFamily="49" charset="0"/>
              </a:rPr>
              <a:t>SystemException</a:t>
            </a:r>
            <a:r>
              <a:rPr lang="en-US" sz="3600" dirty="0">
                <a:solidFill>
                  <a:schemeClr val="accent4">
                    <a:lumMod val="60000"/>
                    <a:lumOff val="40000"/>
                  </a:schemeClr>
                </a:solidFill>
              </a:rPr>
              <a:t> and it derives from </a:t>
            </a:r>
            <a:r>
              <a:rPr lang="en-US" sz="3600" noProof="1">
                <a:solidFill>
                  <a:schemeClr val="accent4">
                    <a:lumMod val="60000"/>
                    <a:lumOff val="40000"/>
                  </a:schemeClr>
                </a:solidFill>
                <a:latin typeface="Consolas" pitchFamily="49" charset="0"/>
                <a:cs typeface="Consolas" pitchFamily="49" charset="0"/>
              </a:rPr>
              <a:t>Exception</a:t>
            </a:r>
          </a:p>
          <a:p>
            <a:pPr marL="457200" lvl="1" indent="-457200" algn="l">
              <a:buFont typeface="Arial" panose="020B0604020202020204" pitchFamily="34" charset="0"/>
              <a:buChar char="•"/>
            </a:pPr>
            <a:endParaRPr lang="en-US" sz="3600" noProof="1">
              <a:solidFill>
                <a:schemeClr val="accent4">
                  <a:lumMod val="60000"/>
                  <a:lumOff val="40000"/>
                </a:schemeClr>
              </a:solidFill>
              <a:latin typeface="Consolas" pitchFamily="49" charset="0"/>
              <a:cs typeface="Consolas" pitchFamily="49" charset="0"/>
            </a:endParaRPr>
          </a:p>
          <a:p>
            <a:pPr marL="457200" lvl="1" indent="-457200" algn="l">
              <a:buFont typeface="Arial" panose="020B0604020202020204" pitchFamily="34" charset="0"/>
              <a:buChar char="•"/>
            </a:pPr>
            <a:r>
              <a:rPr lang="en-US" sz="3600" dirty="0">
                <a:solidFill>
                  <a:schemeClr val="accent4">
                    <a:lumMod val="60000"/>
                    <a:lumOff val="40000"/>
                  </a:schemeClr>
                </a:solidFill>
              </a:rPr>
              <a:t>A class can implement several interfaces - this is </a:t>
            </a:r>
            <a:r>
              <a:rPr lang="en-US" sz="3600" noProof="1">
                <a:solidFill>
                  <a:schemeClr val="accent4">
                    <a:lumMod val="60000"/>
                    <a:lumOff val="40000"/>
                  </a:schemeClr>
                </a:solidFill>
              </a:rPr>
              <a:t>.NET’s</a:t>
            </a:r>
            <a:r>
              <a:rPr lang="en-US" sz="3600" dirty="0">
                <a:solidFill>
                  <a:schemeClr val="accent4">
                    <a:lumMod val="60000"/>
                    <a:lumOff val="40000"/>
                  </a:schemeClr>
                </a:solidFill>
              </a:rPr>
              <a:t> form of multiple inheritance:</a:t>
            </a:r>
          </a:p>
          <a:p>
            <a:pPr lvl="1" algn="l"/>
            <a:r>
              <a:rPr lang="en-US" sz="3600" noProof="1">
                <a:solidFill>
                  <a:schemeClr val="accent4">
                    <a:lumMod val="60000"/>
                    <a:lumOff val="40000"/>
                  </a:schemeClr>
                </a:solidFill>
                <a:latin typeface="Consolas" pitchFamily="49" charset="0"/>
                <a:cs typeface="Consolas" pitchFamily="49" charset="0"/>
              </a:rPr>
              <a:t>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IEnumerable&lt;T&gt;</a:t>
            </a:r>
          </a:p>
          <a:p>
            <a:pPr marL="457200" lvl="1" indent="-457200" algn="l">
              <a:buFont typeface="Arial" panose="020B0604020202020204" pitchFamily="34" charset="0"/>
              <a:buChar char="•"/>
            </a:pPr>
            <a:endParaRPr lang="en-GB" sz="3600" noProof="1">
              <a:solidFill>
                <a:schemeClr val="accent4">
                  <a:lumMod val="60000"/>
                  <a:lumOff val="40000"/>
                </a:schemeClr>
              </a:solidFill>
              <a:latin typeface="Consolas" pitchFamily="49" charset="0"/>
              <a:cs typeface="Consolas" pitchFamily="49" charset="0"/>
            </a:endParaRPr>
          </a:p>
          <a:p>
            <a:pPr marL="457200" indent="-457200" algn="l">
              <a:buFont typeface="Arial" panose="020B0604020202020204" pitchFamily="34" charset="0"/>
              <a:buChar char="•"/>
            </a:pPr>
            <a:r>
              <a:rPr lang="en-US" sz="3600" dirty="0">
                <a:solidFill>
                  <a:schemeClr val="accent4">
                    <a:lumMod val="60000"/>
                    <a:lumOff val="40000"/>
                  </a:schemeClr>
                </a:solidFill>
              </a:rPr>
              <a:t>An interface can implement several interfaces:</a:t>
            </a:r>
          </a:p>
          <a:p>
            <a:pPr algn="l"/>
            <a:r>
              <a:rPr lang="en-US" sz="3600" dirty="0">
                <a:solidFill>
                  <a:schemeClr val="accent4">
                    <a:lumMod val="60000"/>
                    <a:lumOff val="40000"/>
                  </a:schemeClr>
                </a:solidFill>
              </a:rPr>
              <a:t>E.g.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and </a:t>
            </a:r>
            <a:r>
              <a:rPr lang="en-US" sz="3600" noProof="1">
                <a:solidFill>
                  <a:schemeClr val="accent4">
                    <a:lumMod val="60000"/>
                    <a:lumOff val="40000"/>
                  </a:schemeClr>
                </a:solidFill>
                <a:latin typeface="Consolas" pitchFamily="49" charset="0"/>
                <a:cs typeface="Consolas" pitchFamily="49" charset="0"/>
              </a:rPr>
              <a:t>IEnumerable&lt;T&gt;</a:t>
            </a: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549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Abstraction</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130437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816977"/>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Allows us to represent a complex reality in terms of a simplified model</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Abstraction highlights the properties of an entity that we need and hides the others</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As a result user is able to perform complex actions on top of the provided abstraction without understanding or thinking about all the hidden complexity</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2120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 data types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8457009" y="3500329"/>
            <a:ext cx="15043783" cy="1938992"/>
          </a:xfrm>
          <a:prstGeom prst="rect">
            <a:avLst/>
          </a:prstGeom>
        </p:spPr>
        <p:txBody>
          <a:bodyPr wrap="square">
            <a:spAutoFit/>
          </a:bodyPr>
          <a:lstStyle/>
          <a:p>
            <a:pPr lvl="1" algn="l"/>
            <a:r>
              <a:rPr lang="en-GB" sz="3600" dirty="0" err="1">
                <a:solidFill>
                  <a:schemeClr val="accent4">
                    <a:lumMod val="60000"/>
                    <a:lumOff val="40000"/>
                  </a:schemeClr>
                </a:solidFill>
              </a:rPr>
              <a:t>Ilist</a:t>
            </a:r>
            <a:r>
              <a:rPr lang="en-GB" sz="3600" dirty="0">
                <a:solidFill>
                  <a:schemeClr val="accent4">
                    <a:lumMod val="60000"/>
                    <a:lumOff val="40000"/>
                  </a:schemeClr>
                </a:solidFill>
              </a:rPr>
              <a:t>&lt;T&gt; in .NET Framework</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grpSp>
        <p:nvGrpSpPr>
          <p:cNvPr id="17" name="Group 7">
            <a:extLst>
              <a:ext uri="{FF2B5EF4-FFF2-40B4-BE49-F238E27FC236}">
                <a16:creationId xmlns:a16="http://schemas.microsoft.com/office/drawing/2014/main" id="{B5531E54-03FD-412A-90BB-BD872D917855}"/>
              </a:ext>
            </a:extLst>
          </p:cNvPr>
          <p:cNvGrpSpPr>
            <a:grpSpLocks noChangeAspect="1"/>
          </p:cNvGrpSpPr>
          <p:nvPr/>
        </p:nvGrpSpPr>
        <p:grpSpPr bwMode="auto">
          <a:xfrm>
            <a:off x="8039060" y="4725269"/>
            <a:ext cx="6981083" cy="5669366"/>
            <a:chOff x="1613" y="2088"/>
            <a:chExt cx="2601" cy="1873"/>
          </a:xfrm>
        </p:grpSpPr>
        <p:sp>
          <p:nvSpPr>
            <p:cNvPr id="18" name="Rectangle 10">
              <a:extLst>
                <a:ext uri="{FF2B5EF4-FFF2-40B4-BE49-F238E27FC236}">
                  <a16:creationId xmlns:a16="http://schemas.microsoft.com/office/drawing/2014/main" id="{FD5F8DA3-C16A-462D-B8B7-2DAD7F45C0A3}"/>
                </a:ext>
              </a:extLst>
            </p:cNvPr>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LinkedList&lt;T&gt;</a:t>
              </a:r>
            </a:p>
          </p:txBody>
        </p:sp>
        <p:sp>
          <p:nvSpPr>
            <p:cNvPr id="19" name="Rectangle 13">
              <a:extLst>
                <a:ext uri="{FF2B5EF4-FFF2-40B4-BE49-F238E27FC236}">
                  <a16:creationId xmlns:a16="http://schemas.microsoft.com/office/drawing/2014/main" id="{8521F235-8384-4668-AF68-A3182458895C}"/>
                </a:ext>
              </a:extLst>
            </p:cNvPr>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20" name="Rectangle 18">
              <a:extLst>
                <a:ext uri="{FF2B5EF4-FFF2-40B4-BE49-F238E27FC236}">
                  <a16:creationId xmlns:a16="http://schemas.microsoft.com/office/drawing/2014/main" id="{9B9BDAA8-E9B0-43CA-8896-2699D976DD13}"/>
                </a:ext>
              </a:extLst>
            </p:cNvPr>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IList&lt;T&gt;</a:t>
              </a:r>
            </a:p>
          </p:txBody>
        </p:sp>
        <p:sp>
          <p:nvSpPr>
            <p:cNvPr id="21" name="Line 20">
              <a:extLst>
                <a:ext uri="{FF2B5EF4-FFF2-40B4-BE49-F238E27FC236}">
                  <a16:creationId xmlns:a16="http://schemas.microsoft.com/office/drawing/2014/main" id="{14A2BD51-55BC-450E-BDA6-E6C0FCF465E4}"/>
                </a:ext>
              </a:extLst>
            </p:cNvPr>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2" name="Freeform 21">
              <a:extLst>
                <a:ext uri="{FF2B5EF4-FFF2-40B4-BE49-F238E27FC236}">
                  <a16:creationId xmlns:a16="http://schemas.microsoft.com/office/drawing/2014/main" id="{E496A37E-078C-425B-A451-515BE4398ACA}"/>
                </a:ext>
              </a:extLst>
            </p:cNvPr>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3" name="Rectangle 25">
              <a:extLst>
                <a:ext uri="{FF2B5EF4-FFF2-40B4-BE49-F238E27FC236}">
                  <a16:creationId xmlns:a16="http://schemas.microsoft.com/office/drawing/2014/main" id="{113405E8-A7A4-4B8F-9E1C-3FC298B5B20E}"/>
                </a:ext>
              </a:extLst>
            </p:cNvPr>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List&lt;T&gt;</a:t>
              </a:r>
            </a:p>
          </p:txBody>
        </p:sp>
        <p:sp>
          <p:nvSpPr>
            <p:cNvPr id="24" name="Line 26">
              <a:extLst>
                <a:ext uri="{FF2B5EF4-FFF2-40B4-BE49-F238E27FC236}">
                  <a16:creationId xmlns:a16="http://schemas.microsoft.com/office/drawing/2014/main" id="{8F20A00D-0C07-40EB-A089-8133881A2B13}"/>
                </a:ext>
              </a:extLst>
            </p:cNvPr>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5" name="Freeform 27">
              <a:extLst>
                <a:ext uri="{FF2B5EF4-FFF2-40B4-BE49-F238E27FC236}">
                  <a16:creationId xmlns:a16="http://schemas.microsoft.com/office/drawing/2014/main" id="{7FF5D00A-91E0-4A64-8A03-4C794805E761}"/>
                </a:ext>
              </a:extLst>
            </p:cNvPr>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4207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How to achieve abstraction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Abstract classes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Interfaces </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Inheritance</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Using access modifiers(encapsulation)</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36990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Encapsulation</a:t>
            </a:r>
          </a:p>
        </p:txBody>
      </p:sp>
    </p:spTree>
    <p:extLst>
      <p:ext uri="{BB962C8B-B14F-4D97-AF65-F5344CB8AC3E}">
        <p14:creationId xmlns:p14="http://schemas.microsoft.com/office/powerpoint/2010/main" val="135734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16</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Encapsulation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Hides implementation details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Class only announces some operations (methods) available for outside usage – its public interface. Other ones are hidden(encapsulated)</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11053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Achieving </a:t>
            </a:r>
            <a:r>
              <a:rPr lang="en-US" sz="5400" b="1" i="1" kern="1200" dirty="0">
                <a:solidFill>
                  <a:schemeClr val="accent4"/>
                </a:solidFill>
                <a:latin typeface="Calibri"/>
              </a:rPr>
              <a:t>encapsulation with access modifiers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4708981"/>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Public</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r>
              <a:rPr lang="en-US" sz="3600" dirty="0">
                <a:solidFill>
                  <a:schemeClr val="accent4">
                    <a:lumMod val="60000"/>
                    <a:lumOff val="40000"/>
                  </a:schemeClr>
                </a:solidFill>
              </a:rPr>
              <a:t> internal</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r>
              <a:rPr lang="en-US" sz="3600" dirty="0">
                <a:solidFill>
                  <a:schemeClr val="accent4">
                    <a:lumMod val="60000"/>
                    <a:lumOff val="40000"/>
                  </a:schemeClr>
                </a:solidFill>
              </a:rPr>
              <a:t> protected – from C# 7.2</a:t>
            </a: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5163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Encapsulation - benefits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6432530"/>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Ensures that structural changes remain local</a:t>
            </a:r>
          </a:p>
          <a:p>
            <a:pPr lvl="1" algn="l"/>
            <a:r>
              <a:rPr lang="en-US" sz="3600" dirty="0">
                <a:solidFill>
                  <a:schemeClr val="accent4">
                    <a:lumMod val="60000"/>
                    <a:lumOff val="40000"/>
                  </a:schemeClr>
                </a:solidFill>
              </a:rPr>
              <a:t>	- Changing the class internals does not affect any code outside of the class</a:t>
            </a:r>
          </a:p>
          <a:p>
            <a:pPr lvl="1" algn="l"/>
            <a:r>
              <a:rPr lang="en-US" sz="3600" dirty="0">
                <a:solidFill>
                  <a:schemeClr val="accent4">
                    <a:lumMod val="60000"/>
                    <a:lumOff val="40000"/>
                  </a:schemeClr>
                </a:solidFill>
              </a:rPr>
              <a:t>	- Changing methods implementation does not reflect the clients using them</a:t>
            </a:r>
          </a:p>
          <a:p>
            <a:pPr lvl="1" algn="l"/>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Hiding implementation details reduces complexity, which results in easier </a:t>
            </a:r>
            <a:r>
              <a:rPr lang="en-US" dirty="0">
                <a:solidFill>
                  <a:schemeClr val="accent4">
                    <a:lumMod val="60000"/>
                    <a:lumOff val="40000"/>
                  </a:schemeClr>
                </a:solidFill>
              </a:rPr>
              <a:t>maintenance</a:t>
            </a:r>
            <a:r>
              <a:rPr lang="en-GB" sz="3600" dirty="0">
                <a:solidFill>
                  <a:schemeClr val="accent4">
                    <a:lumMod val="60000"/>
                    <a:lumOff val="40000"/>
                  </a:schemeClr>
                </a:solidFill>
              </a:rPr>
              <a:t> </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Make the code more abstract and easier to work with</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028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Polymorphism</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27614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2" name="TextBox 1"/>
          <p:cNvSpPr txBox="1"/>
          <p:nvPr/>
        </p:nvSpPr>
        <p:spPr>
          <a:xfrm>
            <a:off x="1858779" y="4007633"/>
            <a:ext cx="11527437" cy="3719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US" sz="9600" dirty="0">
                <a:solidFill>
                  <a:schemeClr val="bg1"/>
                </a:solidFill>
                <a:latin typeface="Roboto Condensed Light"/>
              </a:rPr>
              <a:t>Object oriented programming </a:t>
            </a:r>
          </a:p>
          <a:p>
            <a:pPr marL="0" marR="0" indent="0" algn="ctr" defTabSz="706261" rtl="0" fontAlgn="auto" latinLnBrk="0" hangingPunct="0">
              <a:lnSpc>
                <a:spcPct val="100000"/>
              </a:lnSpc>
              <a:spcBef>
                <a:spcPts val="0"/>
              </a:spcBef>
              <a:spcAft>
                <a:spcPts val="0"/>
              </a:spcAft>
              <a:buClrTx/>
              <a:buSzTx/>
              <a:buFontTx/>
              <a:buNone/>
              <a:tabLst/>
            </a:pPr>
            <a:r>
              <a:rPr lang="en-GB" sz="4400" dirty="0">
                <a:solidFill>
                  <a:schemeClr val="bg1"/>
                </a:solidFill>
                <a:latin typeface="Roboto Condensed Light"/>
              </a:rPr>
              <a:t>June </a:t>
            </a:r>
            <a:r>
              <a:rPr kumimoji="0" lang="en-GB" sz="4400" b="0" i="0" u="none" strike="noStrike" cap="none" spc="0" normalizeH="0" baseline="0" dirty="0">
                <a:ln>
                  <a:noFill/>
                </a:ln>
                <a:solidFill>
                  <a:schemeClr val="bg1"/>
                </a:solidFill>
                <a:effectLst/>
                <a:uFillTx/>
                <a:latin typeface="Roboto Condensed Light"/>
                <a:sym typeface="Helvetica"/>
              </a:rPr>
              <a:t>2018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20</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5386090"/>
          </a:xfrm>
          <a:prstGeom prst="rect">
            <a:avLst/>
          </a:prstGeom>
        </p:spPr>
        <p:txBody>
          <a:bodyPr wrap="square">
            <a:spAutoFit/>
          </a:bodyPr>
          <a:lstStyle/>
          <a:p>
            <a:pPr marL="571500" lvl="1" indent="-571500" algn="l">
              <a:buFont typeface="Arial" panose="020B0604020202020204" pitchFamily="34" charset="0"/>
              <a:buChar char="•"/>
            </a:pPr>
            <a:r>
              <a:rPr lang="en-GB" sz="3600" dirty="0">
                <a:solidFill>
                  <a:schemeClr val="accent4">
                    <a:lumMod val="60000"/>
                    <a:lumOff val="40000"/>
                  </a:schemeClr>
                </a:solidFill>
              </a:rPr>
              <a:t>Polymorphism is when you can treat an object as a generic version of something, but when you access it, the code determines which exact type it is and calls the associated code</a:t>
            </a:r>
          </a:p>
          <a:p>
            <a:pPr marL="571500" lvl="1" indent="-571500" algn="l">
              <a:buFont typeface="Arial" panose="020B0604020202020204" pitchFamily="34" charset="0"/>
              <a:buChar char="•"/>
            </a:pP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Polymorphism describes a pattern in object oriented programming in which classes have different functionality while sharing a common interface</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Polymorphism allows abstract operations to be defined and invoked</a:t>
            </a: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92524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21</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polymorphism works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4401205"/>
          </a:xfrm>
          <a:prstGeom prst="rect">
            <a:avLst/>
          </a:prstGeom>
        </p:spPr>
        <p:txBody>
          <a:bodyPr wrap="square">
            <a:spAutoFit/>
          </a:bodyPr>
          <a:lstStyle/>
          <a:p>
            <a:pPr marL="571500" indent="-571500" algn="l">
              <a:buFont typeface="Arial" panose="020B0604020202020204" pitchFamily="34" charset="0"/>
              <a:buChar char="•"/>
            </a:pPr>
            <a:r>
              <a:rPr lang="en-US" sz="3200" dirty="0">
                <a:solidFill>
                  <a:schemeClr val="accent4">
                    <a:lumMod val="60000"/>
                    <a:lumOff val="40000"/>
                  </a:schemeClr>
                </a:solidFill>
              </a:rPr>
              <a:t>Polymorphism ensures that the appropriate method of the subclass is called through its base class interface</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indent="-571500" algn="l">
              <a:buFont typeface="Arial" panose="020B0604020202020204" pitchFamily="34" charset="0"/>
              <a:buChar char="•"/>
            </a:pPr>
            <a:r>
              <a:rPr lang="en-US" sz="3200" dirty="0">
                <a:solidFill>
                  <a:schemeClr val="accent4">
                    <a:lumMod val="60000"/>
                    <a:lumOff val="40000"/>
                  </a:schemeClr>
                </a:solidFill>
              </a:rPr>
              <a:t>Polymorphism is implemented using a technique called late method binding. </a:t>
            </a:r>
          </a:p>
          <a:p>
            <a:pPr lvl="1" algn="l"/>
            <a:r>
              <a:rPr lang="en-US" sz="3200" dirty="0">
                <a:solidFill>
                  <a:schemeClr val="accent4">
                    <a:lumMod val="60000"/>
                    <a:lumOff val="40000"/>
                  </a:schemeClr>
                </a:solidFill>
              </a:rPr>
              <a:t>		- The exact method to be called is determined at runtime, just before performing the call</a:t>
            </a:r>
          </a:p>
          <a:p>
            <a:pPr lvl="1" algn="l">
              <a:buClr>
                <a:srgbClr val="8FD600"/>
              </a:buClr>
            </a:pPr>
            <a:r>
              <a:rPr lang="en-US" sz="3200" dirty="0">
                <a:solidFill>
                  <a:schemeClr val="accent4">
                    <a:lumMod val="60000"/>
                    <a:lumOff val="40000"/>
                  </a:schemeClr>
                </a:solidFill>
              </a:rPr>
              <a:t>		- Applied for all </a:t>
            </a:r>
            <a:r>
              <a:rPr lang="en-US" sz="3200" dirty="0">
                <a:solidFill>
                  <a:schemeClr val="accent4">
                    <a:lumMod val="60000"/>
                    <a:lumOff val="40000"/>
                  </a:schemeClr>
                </a:solidFill>
                <a:latin typeface="Consolas" pitchFamily="49" charset="0"/>
                <a:cs typeface="Consolas" pitchFamily="49" charset="0"/>
              </a:rPr>
              <a:t>abstract</a:t>
            </a:r>
            <a:r>
              <a:rPr lang="en-US" sz="3200" dirty="0">
                <a:solidFill>
                  <a:schemeClr val="accent4">
                    <a:lumMod val="60000"/>
                    <a:lumOff val="40000"/>
                  </a:schemeClr>
                </a:solidFill>
              </a:rPr>
              <a:t> / </a:t>
            </a:r>
            <a:r>
              <a:rPr lang="en-US" sz="3200" dirty="0">
                <a:solidFill>
                  <a:schemeClr val="accent4">
                    <a:lumMod val="60000"/>
                    <a:lumOff val="40000"/>
                  </a:schemeClr>
                </a:solidFill>
                <a:latin typeface="Consolas" pitchFamily="49" charset="0"/>
                <a:cs typeface="Consolas" pitchFamily="49" charset="0"/>
              </a:rPr>
              <a:t>virtual</a:t>
            </a:r>
            <a:r>
              <a:rPr lang="en-US" sz="3200" dirty="0">
                <a:solidFill>
                  <a:schemeClr val="accent4">
                    <a:lumMod val="60000"/>
                    <a:lumOff val="40000"/>
                  </a:schemeClr>
                </a:solidFill>
              </a:rPr>
              <a:t> methods</a:t>
            </a:r>
          </a:p>
          <a:p>
            <a:pPr algn="l"/>
            <a:r>
              <a:rPr lang="en-US" sz="3200" dirty="0">
                <a:solidFill>
                  <a:schemeClr val="accent4">
                    <a:lumMod val="60000"/>
                    <a:lumOff val="40000"/>
                  </a:schemeClr>
                </a:solidFill>
              </a:rPr>
              <a:t>		- Late binding(runtime time) is a bit slower than early binding(compile time)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7497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 example</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
        <p:nvSpPr>
          <p:cNvPr id="7" name="Rectangle 5">
            <a:extLst>
              <a:ext uri="{FF2B5EF4-FFF2-40B4-BE49-F238E27FC236}">
                <a16:creationId xmlns:a16="http://schemas.microsoft.com/office/drawing/2014/main" id="{ADA56F6F-68F1-4866-82AF-F3338F617DAA}"/>
              </a:ext>
            </a:extLst>
          </p:cNvPr>
          <p:cNvSpPr>
            <a:spLocks noChangeArrowheads="1"/>
          </p:cNvSpPr>
          <p:nvPr/>
        </p:nvSpPr>
        <p:spPr bwMode="auto">
          <a:xfrm>
            <a:off x="7086600" y="8079529"/>
            <a:ext cx="3570287"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size * size;</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8" name="Rectangle 7">
            <a:extLst>
              <a:ext uri="{FF2B5EF4-FFF2-40B4-BE49-F238E27FC236}">
                <a16:creationId xmlns:a16="http://schemas.microsoft.com/office/drawing/2014/main" id="{C127BEE6-7991-4444-B9C4-72C4F84C15EE}"/>
              </a:ext>
            </a:extLst>
          </p:cNvPr>
          <p:cNvSpPr>
            <a:spLocks noChangeArrowheads="1"/>
          </p:cNvSpPr>
          <p:nvPr/>
        </p:nvSpPr>
        <p:spPr bwMode="auto">
          <a:xfrm>
            <a:off x="10988675" y="8079529"/>
            <a:ext cx="4392613"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double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PI * radius * raduis;</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9" name="AutoShape 8">
            <a:extLst>
              <a:ext uri="{FF2B5EF4-FFF2-40B4-BE49-F238E27FC236}">
                <a16:creationId xmlns:a16="http://schemas.microsoft.com/office/drawing/2014/main" id="{5BD1D381-0335-4B83-9066-09527BE78A79}"/>
              </a:ext>
            </a:extLst>
          </p:cNvPr>
          <p:cNvSpPr>
            <a:spLocks noChangeArrowheads="1"/>
          </p:cNvSpPr>
          <p:nvPr/>
        </p:nvSpPr>
        <p:spPr bwMode="auto">
          <a:xfrm>
            <a:off x="7375524" y="3931313"/>
            <a:ext cx="1539876" cy="790575"/>
          </a:xfrm>
          <a:prstGeom prst="wedgeRoundRectCallout">
            <a:avLst>
              <a:gd name="adj1" fmla="val 110222"/>
              <a:gd name="adj2" fmla="val -13255"/>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class</a:t>
            </a:r>
            <a:endParaRPr lang="bg-BG" sz="2400" b="1" dirty="0">
              <a:solidFill>
                <a:srgbClr val="F7FFE7"/>
              </a:solidFill>
              <a:effectLst>
                <a:outerShdw blurRad="38100" dist="38100" dir="2700000" algn="tl">
                  <a:srgbClr val="000000">
                    <a:alpha val="43137"/>
                  </a:srgbClr>
                </a:outerShdw>
              </a:effectLst>
            </a:endParaRPr>
          </a:p>
        </p:txBody>
      </p:sp>
      <p:sp>
        <p:nvSpPr>
          <p:cNvPr id="10" name="AutoShape 9">
            <a:extLst>
              <a:ext uri="{FF2B5EF4-FFF2-40B4-BE49-F238E27FC236}">
                <a16:creationId xmlns:a16="http://schemas.microsoft.com/office/drawing/2014/main" id="{9C7ABACB-2F75-4590-AEA4-2BA2298CDAA5}"/>
              </a:ext>
            </a:extLst>
          </p:cNvPr>
          <p:cNvSpPr>
            <a:spLocks noChangeArrowheads="1"/>
          </p:cNvSpPr>
          <p:nvPr/>
        </p:nvSpPr>
        <p:spPr bwMode="auto">
          <a:xfrm>
            <a:off x="13925550" y="4102763"/>
            <a:ext cx="1447800" cy="792162"/>
          </a:xfrm>
          <a:prstGeom prst="wedgeRoundRectCallout">
            <a:avLst>
              <a:gd name="adj1" fmla="val -108051"/>
              <a:gd name="adj2" fmla="val 57213"/>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action</a:t>
            </a:r>
            <a:endParaRPr lang="bg-BG" sz="2400" b="1" dirty="0">
              <a:solidFill>
                <a:srgbClr val="F7FFE7"/>
              </a:solidFill>
              <a:effectLst>
                <a:outerShdw blurRad="38100" dist="38100" dir="2700000" algn="tl">
                  <a:srgbClr val="000000">
                    <a:alpha val="43137"/>
                  </a:srgbClr>
                </a:outerShdw>
              </a:effectLst>
            </a:endParaRPr>
          </a:p>
        </p:txBody>
      </p:sp>
      <p:sp>
        <p:nvSpPr>
          <p:cNvPr id="11" name="AutoShape 10">
            <a:extLst>
              <a:ext uri="{FF2B5EF4-FFF2-40B4-BE49-F238E27FC236}">
                <a16:creationId xmlns:a16="http://schemas.microsoft.com/office/drawing/2014/main" id="{E7450192-D04C-4DF3-BE74-5CFAAD44D882}"/>
              </a:ext>
            </a:extLst>
          </p:cNvPr>
          <p:cNvSpPr>
            <a:spLocks noChangeArrowheads="1"/>
          </p:cNvSpPr>
          <p:nvPr/>
        </p:nvSpPr>
        <p:spPr bwMode="auto">
          <a:xfrm>
            <a:off x="7239000" y="5683913"/>
            <a:ext cx="1652587" cy="792162"/>
          </a:xfrm>
          <a:prstGeom prst="wedgeRoundRectCallout">
            <a:avLst>
              <a:gd name="adj1" fmla="val 89028"/>
              <a:gd name="adj2" fmla="val 2494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Concrete class</a:t>
            </a:r>
            <a:endParaRPr lang="bg-BG" sz="2400" b="1" dirty="0">
              <a:solidFill>
                <a:srgbClr val="F7FFE7"/>
              </a:solidFill>
              <a:effectLst>
                <a:outerShdw blurRad="38100" dist="38100" dir="2700000" algn="tl">
                  <a:srgbClr val="000000">
                    <a:alpha val="43137"/>
                  </a:srgbClr>
                </a:outerShdw>
              </a:effectLst>
            </a:endParaRPr>
          </a:p>
        </p:txBody>
      </p:sp>
      <p:sp>
        <p:nvSpPr>
          <p:cNvPr id="12" name="AutoShape 11">
            <a:extLst>
              <a:ext uri="{FF2B5EF4-FFF2-40B4-BE49-F238E27FC236}">
                <a16:creationId xmlns:a16="http://schemas.microsoft.com/office/drawing/2014/main" id="{96A746E9-E8D7-4586-A478-19AF74F946F5}"/>
              </a:ext>
            </a:extLst>
          </p:cNvPr>
          <p:cNvSpPr>
            <a:spLocks noChangeArrowheads="1"/>
          </p:cNvSpPr>
          <p:nvPr/>
        </p:nvSpPr>
        <p:spPr bwMode="auto">
          <a:xfrm>
            <a:off x="13796962" y="6812705"/>
            <a:ext cx="1595438" cy="762000"/>
          </a:xfrm>
          <a:prstGeom prst="wedgeRoundRectCallout">
            <a:avLst>
              <a:gd name="adj1" fmla="val -93005"/>
              <a:gd name="adj2" fmla="val 13432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3" name="AutoShape 12">
            <a:extLst>
              <a:ext uri="{FF2B5EF4-FFF2-40B4-BE49-F238E27FC236}">
                <a16:creationId xmlns:a16="http://schemas.microsoft.com/office/drawing/2014/main" id="{2399ACB6-4718-4D2C-9425-5A6FC36E48B8}"/>
              </a:ext>
            </a:extLst>
          </p:cNvPr>
          <p:cNvSpPr>
            <a:spLocks noChangeArrowheads="1"/>
          </p:cNvSpPr>
          <p:nvPr/>
        </p:nvSpPr>
        <p:spPr bwMode="auto">
          <a:xfrm>
            <a:off x="7239000" y="6812705"/>
            <a:ext cx="1595438" cy="762000"/>
          </a:xfrm>
          <a:prstGeom prst="wedgeRoundRectCallout">
            <a:avLst>
              <a:gd name="adj1" fmla="val 64843"/>
              <a:gd name="adj2" fmla="val 132560"/>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5" name="Line 13">
            <a:extLst>
              <a:ext uri="{FF2B5EF4-FFF2-40B4-BE49-F238E27FC236}">
                <a16:creationId xmlns:a16="http://schemas.microsoft.com/office/drawing/2014/main" id="{9CFCF3DB-B161-4B5E-9528-3338CB5C3A89}"/>
              </a:ext>
            </a:extLst>
          </p:cNvPr>
          <p:cNvSpPr>
            <a:spLocks noChangeShapeType="1"/>
          </p:cNvSpPr>
          <p:nvPr/>
        </p:nvSpPr>
        <p:spPr bwMode="auto">
          <a:xfrm flipH="1">
            <a:off x="9764712" y="7512713"/>
            <a:ext cx="217487" cy="65246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6" name="Line 14">
            <a:extLst>
              <a:ext uri="{FF2B5EF4-FFF2-40B4-BE49-F238E27FC236}">
                <a16:creationId xmlns:a16="http://schemas.microsoft.com/office/drawing/2014/main" id="{F16CD9B8-2E08-4DBD-A239-46FC739D6E20}"/>
              </a:ext>
            </a:extLst>
          </p:cNvPr>
          <p:cNvSpPr>
            <a:spLocks noChangeShapeType="1"/>
          </p:cNvSpPr>
          <p:nvPr/>
        </p:nvSpPr>
        <p:spPr bwMode="auto">
          <a:xfrm flipH="1">
            <a:off x="12255500" y="7512713"/>
            <a:ext cx="241300" cy="69691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7" name="Rectangle 3">
            <a:extLst>
              <a:ext uri="{FF2B5EF4-FFF2-40B4-BE49-F238E27FC236}">
                <a16:creationId xmlns:a16="http://schemas.microsoft.com/office/drawing/2014/main" id="{611B57B2-A690-4378-B475-E950DEE4AAA3}"/>
              </a:ext>
            </a:extLst>
          </p:cNvPr>
          <p:cNvSpPr>
            <a:spLocks noChangeArrowheads="1"/>
          </p:cNvSpPr>
          <p:nvPr/>
        </p:nvSpPr>
        <p:spPr bwMode="auto">
          <a:xfrm>
            <a:off x="9677400" y="3993683"/>
            <a:ext cx="35052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Figure</a:t>
            </a:r>
          </a:p>
        </p:txBody>
      </p:sp>
      <p:sp>
        <p:nvSpPr>
          <p:cNvPr id="18" name="Rectangle 4">
            <a:extLst>
              <a:ext uri="{FF2B5EF4-FFF2-40B4-BE49-F238E27FC236}">
                <a16:creationId xmlns:a16="http://schemas.microsoft.com/office/drawing/2014/main" id="{B5210D2D-0CB5-488F-8B4C-2E91F2D501B8}"/>
              </a:ext>
            </a:extLst>
          </p:cNvPr>
          <p:cNvSpPr>
            <a:spLocks noChangeArrowheads="1"/>
          </p:cNvSpPr>
          <p:nvPr/>
        </p:nvSpPr>
        <p:spPr bwMode="auto">
          <a:xfrm>
            <a:off x="9677400" y="4374683"/>
            <a:ext cx="3505200" cy="38099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3">
            <a:extLst>
              <a:ext uri="{FF2B5EF4-FFF2-40B4-BE49-F238E27FC236}">
                <a16:creationId xmlns:a16="http://schemas.microsoft.com/office/drawing/2014/main" id="{946C9E9E-D9D1-4B6F-883A-20EBB203D9AD}"/>
              </a:ext>
            </a:extLst>
          </p:cNvPr>
          <p:cNvSpPr>
            <a:spLocks noChangeArrowheads="1"/>
          </p:cNvSpPr>
          <p:nvPr/>
        </p:nvSpPr>
        <p:spPr bwMode="auto">
          <a:xfrm>
            <a:off x="9372600" y="6064913"/>
            <a:ext cx="18288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Square</a:t>
            </a:r>
          </a:p>
        </p:txBody>
      </p:sp>
      <p:sp>
        <p:nvSpPr>
          <p:cNvPr id="20" name="Rectangle 4">
            <a:extLst>
              <a:ext uri="{FF2B5EF4-FFF2-40B4-BE49-F238E27FC236}">
                <a16:creationId xmlns:a16="http://schemas.microsoft.com/office/drawing/2014/main" id="{7CE38F6E-0320-4529-9775-17DCB0462FB2}"/>
              </a:ext>
            </a:extLst>
          </p:cNvPr>
          <p:cNvSpPr>
            <a:spLocks noChangeArrowheads="1"/>
          </p:cNvSpPr>
          <p:nvPr/>
        </p:nvSpPr>
        <p:spPr bwMode="auto">
          <a:xfrm>
            <a:off x="9372600" y="6445913"/>
            <a:ext cx="18288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-size : int</a:t>
            </a:r>
          </a:p>
        </p:txBody>
      </p:sp>
      <p:sp>
        <p:nvSpPr>
          <p:cNvPr id="21" name="Rectangle 5">
            <a:extLst>
              <a:ext uri="{FF2B5EF4-FFF2-40B4-BE49-F238E27FC236}">
                <a16:creationId xmlns:a16="http://schemas.microsoft.com/office/drawing/2014/main" id="{47089C93-AC63-4B4C-887E-8BD56B1F3777}"/>
              </a:ext>
            </a:extLst>
          </p:cNvPr>
          <p:cNvSpPr>
            <a:spLocks noChangeArrowheads="1"/>
          </p:cNvSpPr>
          <p:nvPr/>
        </p:nvSpPr>
        <p:spPr bwMode="auto">
          <a:xfrm>
            <a:off x="9372600" y="7360313"/>
            <a:ext cx="18288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 name="Rectangle 3">
            <a:extLst>
              <a:ext uri="{FF2B5EF4-FFF2-40B4-BE49-F238E27FC236}">
                <a16:creationId xmlns:a16="http://schemas.microsoft.com/office/drawing/2014/main" id="{1733D588-8897-468D-B2AE-CADCB6B6CB25}"/>
              </a:ext>
            </a:extLst>
          </p:cNvPr>
          <p:cNvSpPr>
            <a:spLocks noChangeArrowheads="1"/>
          </p:cNvSpPr>
          <p:nvPr/>
        </p:nvSpPr>
        <p:spPr bwMode="auto">
          <a:xfrm>
            <a:off x="11506200" y="6064913"/>
            <a:ext cx="19050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Circle</a:t>
            </a:r>
          </a:p>
        </p:txBody>
      </p:sp>
      <p:sp>
        <p:nvSpPr>
          <p:cNvPr id="23" name="Rectangle 4">
            <a:extLst>
              <a:ext uri="{FF2B5EF4-FFF2-40B4-BE49-F238E27FC236}">
                <a16:creationId xmlns:a16="http://schemas.microsoft.com/office/drawing/2014/main" id="{C171109B-6B3E-4E00-B2B5-31742EC58435}"/>
              </a:ext>
            </a:extLst>
          </p:cNvPr>
          <p:cNvSpPr>
            <a:spLocks noChangeArrowheads="1"/>
          </p:cNvSpPr>
          <p:nvPr/>
        </p:nvSpPr>
        <p:spPr bwMode="auto">
          <a:xfrm>
            <a:off x="11506200" y="6445913"/>
            <a:ext cx="19050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-radius: int</a:t>
            </a:r>
          </a:p>
        </p:txBody>
      </p:sp>
      <p:sp>
        <p:nvSpPr>
          <p:cNvPr id="24" name="Rectangle 5">
            <a:extLst>
              <a:ext uri="{FF2B5EF4-FFF2-40B4-BE49-F238E27FC236}">
                <a16:creationId xmlns:a16="http://schemas.microsoft.com/office/drawing/2014/main" id="{12E0B312-B72C-4E49-B70F-861042896B67}"/>
              </a:ext>
            </a:extLst>
          </p:cNvPr>
          <p:cNvSpPr>
            <a:spLocks noChangeArrowheads="1"/>
          </p:cNvSpPr>
          <p:nvPr/>
        </p:nvSpPr>
        <p:spPr bwMode="auto">
          <a:xfrm>
            <a:off x="11506200" y="7360313"/>
            <a:ext cx="19050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5" name="Line 35">
            <a:extLst>
              <a:ext uri="{FF2B5EF4-FFF2-40B4-BE49-F238E27FC236}">
                <a16:creationId xmlns:a16="http://schemas.microsoft.com/office/drawing/2014/main" id="{F99010A1-01DC-4EA9-8C9E-1BC67F1EA0BD}"/>
              </a:ext>
            </a:extLst>
          </p:cNvPr>
          <p:cNvSpPr>
            <a:spLocks noChangeShapeType="1"/>
          </p:cNvSpPr>
          <p:nvPr/>
        </p:nvSpPr>
        <p:spPr bwMode="auto">
          <a:xfrm>
            <a:off x="1028700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Freeform 37">
            <a:extLst>
              <a:ext uri="{FF2B5EF4-FFF2-40B4-BE49-F238E27FC236}">
                <a16:creationId xmlns:a16="http://schemas.microsoft.com/office/drawing/2014/main" id="{166B0B23-1D56-4227-A514-86F27300A93C}"/>
              </a:ext>
            </a:extLst>
          </p:cNvPr>
          <p:cNvSpPr>
            <a:spLocks/>
          </p:cNvSpPr>
          <p:nvPr/>
        </p:nvSpPr>
        <p:spPr bwMode="auto">
          <a:xfrm>
            <a:off x="1017355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Line 35">
            <a:extLst>
              <a:ext uri="{FF2B5EF4-FFF2-40B4-BE49-F238E27FC236}">
                <a16:creationId xmlns:a16="http://schemas.microsoft.com/office/drawing/2014/main" id="{38F19625-37DE-41C4-9A38-86D08B82ED84}"/>
              </a:ext>
            </a:extLst>
          </p:cNvPr>
          <p:cNvSpPr>
            <a:spLocks noChangeShapeType="1"/>
          </p:cNvSpPr>
          <p:nvPr/>
        </p:nvSpPr>
        <p:spPr bwMode="auto">
          <a:xfrm>
            <a:off x="1237615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Freeform 37">
            <a:extLst>
              <a:ext uri="{FF2B5EF4-FFF2-40B4-BE49-F238E27FC236}">
                <a16:creationId xmlns:a16="http://schemas.microsoft.com/office/drawing/2014/main" id="{FBCB9E7C-9DEA-47D3-975D-2E347E392E6D}"/>
              </a:ext>
            </a:extLst>
          </p:cNvPr>
          <p:cNvSpPr>
            <a:spLocks/>
          </p:cNvSpPr>
          <p:nvPr/>
        </p:nvSpPr>
        <p:spPr bwMode="auto">
          <a:xfrm>
            <a:off x="1226270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Rectangle 5">
            <a:extLst>
              <a:ext uri="{FF2B5EF4-FFF2-40B4-BE49-F238E27FC236}">
                <a16:creationId xmlns:a16="http://schemas.microsoft.com/office/drawing/2014/main" id="{487B92ED-F2B9-424A-888B-C3B5C211D00A}"/>
              </a:ext>
            </a:extLst>
          </p:cNvPr>
          <p:cNvSpPr>
            <a:spLocks noChangeArrowheads="1"/>
          </p:cNvSpPr>
          <p:nvPr/>
        </p:nvSpPr>
        <p:spPr bwMode="auto">
          <a:xfrm>
            <a:off x="9677400" y="4755683"/>
            <a:ext cx="3505200" cy="4202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+CalcSurface() : double</a:t>
            </a:r>
          </a:p>
        </p:txBody>
      </p:sp>
    </p:spTree>
    <p:extLst>
      <p:ext uri="{BB962C8B-B14F-4D97-AF65-F5344CB8AC3E}">
        <p14:creationId xmlns:p14="http://schemas.microsoft.com/office/powerpoint/2010/main" val="380424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to achieve 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3416320"/>
          </a:xfrm>
          <a:prstGeom prst="rect">
            <a:avLst/>
          </a:prstGeom>
        </p:spPr>
        <p:txBody>
          <a:bodyPr wrap="square">
            <a:spAutoFit/>
          </a:bodyPr>
          <a:lstStyle/>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 base class(declared as abstract or virtual) and implemented in child classes</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an interface and implemented in a class, which implements the interface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4073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1779985" y="4696655"/>
            <a:ext cx="18364201" cy="2308324"/>
          </a:xfrm>
          <a:prstGeom prst="rect">
            <a:avLst/>
          </a:prstGeom>
        </p:spPr>
        <p:txBody>
          <a:bodyPr wrap="square">
            <a:spAutoFit/>
          </a:bodyPr>
          <a:lstStyle/>
          <a:p>
            <a:pPr lvl="0" defTabSz="914400" hangingPunct="1"/>
            <a:r>
              <a:rPr lang="en-GB" sz="7200" b="1" i="1" kern="1200" dirty="0">
                <a:solidFill>
                  <a:schemeClr val="accent4"/>
                </a:solidFill>
                <a:latin typeface="Calibri"/>
              </a:rPr>
              <a:t>Polymorphism Demo</a:t>
            </a:r>
            <a:endParaRPr lang="en-US" sz="7200" b="1" i="1" kern="1200" dirty="0">
              <a:solidFill>
                <a:schemeClr val="accent4"/>
              </a:solidFill>
              <a:latin typeface="Calibri"/>
            </a:endParaRPr>
          </a:p>
          <a:p>
            <a:pPr marL="742950" lvl="3" indent="-742950" algn="l" defTabSz="914400" hangingPunct="1">
              <a:buAutoNum type="arabicPeriod"/>
            </a:pPr>
            <a:endParaRPr lang="en-US" sz="72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19506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Exception handling</a:t>
            </a:r>
          </a:p>
        </p:txBody>
      </p:sp>
    </p:spTree>
    <p:extLst>
      <p:ext uri="{BB962C8B-B14F-4D97-AF65-F5344CB8AC3E}">
        <p14:creationId xmlns:p14="http://schemas.microsoft.com/office/powerpoint/2010/main" val="307414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26</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2223278"/>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 handling</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4064891" y="4671377"/>
            <a:ext cx="16501613" cy="2739211"/>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In OOP exception handling is the main paradigm for error handling</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457200" indent="-457200" algn="l">
              <a:spcBef>
                <a:spcPts val="2400"/>
              </a:spcBef>
              <a:buFont typeface="Arial" panose="020B0604020202020204" pitchFamily="34" charset="0"/>
              <a:buChar char="•"/>
            </a:pPr>
            <a:r>
              <a:rPr lang="en-US" sz="3200" dirty="0">
                <a:solidFill>
                  <a:schemeClr val="accent4">
                    <a:lumMod val="60000"/>
                    <a:lumOff val="40000"/>
                  </a:schemeClr>
                </a:solidFill>
              </a:rPr>
              <a:t>Exceptions are handled though the </a:t>
            </a:r>
            <a:r>
              <a:rPr lang="en-US" sz="3200" dirty="0">
                <a:solidFill>
                  <a:schemeClr val="accent4">
                    <a:lumMod val="60000"/>
                    <a:lumOff val="40000"/>
                  </a:schemeClr>
                </a:solidFill>
                <a:latin typeface="Consolas" panose="020B0609020204030204" pitchFamily="49" charset="0"/>
                <a:cs typeface="Consolas" panose="020B0609020204030204" pitchFamily="49" charset="0"/>
              </a:rPr>
              <a:t>try-catch-finally</a:t>
            </a:r>
            <a:r>
              <a:rPr lang="en-US" sz="3200" dirty="0">
                <a:solidFill>
                  <a:schemeClr val="accent4">
                    <a:lumMod val="60000"/>
                    <a:lumOff val="40000"/>
                  </a:schemeClr>
                </a:solidFill>
              </a:rPr>
              <a:t> constructs</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5769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Exceptions hierarchy</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1446550"/>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Exceptions in .NET Framework are organized in a object-oriented in class hierarchy</a:t>
            </a:r>
            <a:endParaRPr lang="en-US" sz="3200" dirty="0">
              <a:solidFill>
                <a:schemeClr val="accent5">
                  <a:lumMod val="20000"/>
                  <a:lumOff val="8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pic>
        <p:nvPicPr>
          <p:cNvPr id="7" name="Picture 4" descr="Exceptions-Hierarchy">
            <a:extLst>
              <a:ext uri="{FF2B5EF4-FFF2-40B4-BE49-F238E27FC236}">
                <a16:creationId xmlns:a16="http://schemas.microsoft.com/office/drawing/2014/main" id="{96A67B42-EDF1-4AD6-976A-B12DD0DCF0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39" t="-4600" r="-1981" b="-4447"/>
          <a:stretch>
            <a:fillRect/>
          </a:stretch>
        </p:blipFill>
        <p:spPr bwMode="auto">
          <a:xfrm>
            <a:off x="5754863" y="4993665"/>
            <a:ext cx="11643637" cy="5651838"/>
          </a:xfrm>
          <a:prstGeom prst="roundRect">
            <a:avLst>
              <a:gd name="adj" fmla="val 4241"/>
            </a:avLst>
          </a:prstGeom>
          <a:solidFill>
            <a:schemeClr val="accent5">
              <a:lumMod val="20000"/>
              <a:lumOff val="80000"/>
            </a:schemeClr>
          </a:solidFill>
          <a:ln w="3175" algn="ctr">
            <a:noFill/>
            <a:miter lim="800000"/>
            <a:headEnd/>
            <a:tailEnd/>
          </a:ln>
          <a:effectLst/>
        </p:spPr>
      </p:pic>
    </p:spTree>
    <p:extLst>
      <p:ext uri="{BB962C8B-B14F-4D97-AF65-F5344CB8AC3E}">
        <p14:creationId xmlns:p14="http://schemas.microsoft.com/office/powerpoint/2010/main" val="100321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28</a:t>
            </a:fld>
            <a:endParaRPr/>
          </a:p>
        </p:txBody>
      </p:sp>
      <p:pic>
        <p:nvPicPr>
          <p:cNvPr id="1026" name="Picture 2" descr="http://boosterland.com/wp-content/uploads/2013/09/iStock_000021271067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6665" y="1604834"/>
            <a:ext cx="6960646" cy="9248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788228" y="5628692"/>
            <a:ext cx="11430000" cy="1200329"/>
          </a:xfrm>
          <a:prstGeom prst="rect">
            <a:avLst/>
          </a:prstGeom>
        </p:spPr>
        <p:txBody>
          <a:bodyPr>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r>
              <a:rPr lang="en-US" sz="8000" dirty="0"/>
              <a:t>Any Questions</a:t>
            </a:r>
          </a:p>
        </p:txBody>
      </p:sp>
      <p:grpSp>
        <p:nvGrpSpPr>
          <p:cNvPr id="5" name="Group 4"/>
          <p:cNvGrpSpPr/>
          <p:nvPr/>
        </p:nvGrpSpPr>
        <p:grpSpPr>
          <a:xfrm>
            <a:off x="4849470" y="1772532"/>
            <a:ext cx="13307518" cy="1054897"/>
            <a:chOff x="4289686" y="2290775"/>
            <a:chExt cx="13307518" cy="1054897"/>
          </a:xfrm>
        </p:grpSpPr>
        <p:sp>
          <p:nvSpPr>
            <p:cNvPr id="6" name="Rectangle 5"/>
            <p:cNvSpPr/>
            <p:nvPr/>
          </p:nvSpPr>
          <p:spPr>
            <a:xfrm>
              <a:off x="4289686" y="2760689"/>
              <a:ext cx="13307518" cy="535531"/>
            </a:xfrm>
            <a:prstGeom prst="rect">
              <a:avLst/>
            </a:prstGeom>
          </p:spPr>
          <p:txBody>
            <a:bodyPr wrap="square">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endParaRPr lang="en-GB" sz="3200" b="1" dirty="0">
                <a:latin typeface="Roboto Condensed Light"/>
              </a:endParaRPr>
            </a:p>
          </p:txBody>
        </p:sp>
        <p:pic>
          <p:nvPicPr>
            <p:cNvPr id="7" name="image62.png"/>
            <p:cNvPicPr>
              <a:picLocks noChangeAspect="1"/>
            </p:cNvPicPr>
            <p:nvPr/>
          </p:nvPicPr>
          <p:blipFill>
            <a:blip r:embed="rId3">
              <a:extLst/>
            </a:blip>
            <a:stretch>
              <a:fillRect/>
            </a:stretch>
          </p:blipFill>
          <p:spPr>
            <a:xfrm>
              <a:off x="8757382" y="2290775"/>
              <a:ext cx="1290641" cy="1005445"/>
            </a:xfrm>
            <a:prstGeom prst="rect">
              <a:avLst/>
            </a:prstGeom>
            <a:ln w="12700">
              <a:miter lim="400000"/>
            </a:ln>
          </p:spPr>
        </p:pic>
        <p:pic>
          <p:nvPicPr>
            <p:cNvPr id="8" name="image64.png"/>
            <p:cNvPicPr>
              <a:picLocks noChangeAspect="1"/>
            </p:cNvPicPr>
            <p:nvPr/>
          </p:nvPicPr>
          <p:blipFill>
            <a:blip r:embed="rId4">
              <a:extLst/>
            </a:blip>
            <a:stretch>
              <a:fillRect/>
            </a:stretch>
          </p:blipFill>
          <p:spPr>
            <a:xfrm>
              <a:off x="7420765" y="2437131"/>
              <a:ext cx="859089" cy="859089"/>
            </a:xfrm>
            <a:prstGeom prst="rect">
              <a:avLst/>
            </a:prstGeom>
            <a:ln w="12700">
              <a:miter lim="400000"/>
            </a:ln>
          </p:spPr>
        </p:pic>
        <p:pic>
          <p:nvPicPr>
            <p:cNvPr id="9" name="image42.png"/>
            <p:cNvPicPr>
              <a:picLocks noChangeAspect="1"/>
            </p:cNvPicPr>
            <p:nvPr/>
          </p:nvPicPr>
          <p:blipFill>
            <a:blip r:embed="rId5">
              <a:extLst/>
            </a:blip>
            <a:stretch>
              <a:fillRect/>
            </a:stretch>
          </p:blipFill>
          <p:spPr>
            <a:xfrm>
              <a:off x="10400580" y="2392912"/>
              <a:ext cx="1085729" cy="903308"/>
            </a:xfrm>
            <a:prstGeom prst="rect">
              <a:avLst/>
            </a:prstGeom>
            <a:ln w="12700">
              <a:miter lim="400000"/>
            </a:ln>
          </p:spPr>
        </p:pic>
        <p:pic>
          <p:nvPicPr>
            <p:cNvPr id="10" name="image43.png"/>
            <p:cNvPicPr>
              <a:picLocks noChangeAspect="1"/>
            </p:cNvPicPr>
            <p:nvPr/>
          </p:nvPicPr>
          <p:blipFill>
            <a:blip r:embed="rId6">
              <a:extLst/>
            </a:blip>
            <a:stretch>
              <a:fillRect/>
            </a:stretch>
          </p:blipFill>
          <p:spPr>
            <a:xfrm>
              <a:off x="11886238" y="2516969"/>
              <a:ext cx="799328" cy="699411"/>
            </a:xfrm>
            <a:prstGeom prst="rect">
              <a:avLst/>
            </a:prstGeom>
            <a:ln w="12700">
              <a:miter lim="400000"/>
            </a:ln>
          </p:spPr>
        </p:pic>
        <p:pic>
          <p:nvPicPr>
            <p:cNvPr id="11" name="image44.png"/>
            <p:cNvPicPr>
              <a:picLocks noChangeAspect="1"/>
            </p:cNvPicPr>
            <p:nvPr/>
          </p:nvPicPr>
          <p:blipFill>
            <a:blip r:embed="rId7">
              <a:extLst/>
            </a:blip>
            <a:stretch>
              <a:fillRect/>
            </a:stretch>
          </p:blipFill>
          <p:spPr>
            <a:xfrm>
              <a:off x="13135668" y="2343459"/>
              <a:ext cx="938739" cy="1002213"/>
            </a:xfrm>
            <a:prstGeom prst="rect">
              <a:avLst/>
            </a:prstGeom>
            <a:ln w="12700">
              <a:miter lim="400000"/>
            </a:ln>
          </p:spPr>
        </p:pic>
      </p:grpSp>
      <p:sp>
        <p:nvSpPr>
          <p:cNvPr id="12" name="Shape 372"/>
          <p:cNvSpPr/>
          <p:nvPr/>
        </p:nvSpPr>
        <p:spPr>
          <a:xfrm>
            <a:off x="377310" y="294913"/>
            <a:ext cx="1269578"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28192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29</a:t>
            </a:fld>
            <a:endParaRPr/>
          </a:p>
        </p:txBody>
      </p:sp>
      <p:sp>
        <p:nvSpPr>
          <p:cNvPr id="2" name="Rectangle 1"/>
          <p:cNvSpPr/>
          <p:nvPr/>
        </p:nvSpPr>
        <p:spPr>
          <a:xfrm>
            <a:off x="4917786" y="5156436"/>
            <a:ext cx="13024428" cy="1421928"/>
          </a:xfrm>
          <a:prstGeom prst="rect">
            <a:avLst/>
          </a:prstGeom>
        </p:spPr>
        <p:txBody>
          <a:bodyPr wrap="square">
            <a:spAutoFit/>
          </a:bodyPr>
          <a:lstStyle/>
          <a:p>
            <a:pPr>
              <a:lnSpc>
                <a:spcPct val="90000"/>
              </a:lnSpc>
              <a:defRPr sz="2000" cap="all">
                <a:solidFill>
                  <a:srgbClr val="F06623"/>
                </a:solidFill>
                <a:latin typeface="Roboto Condensed Regular"/>
                <a:ea typeface="Roboto Condensed Regular"/>
                <a:cs typeface="Roboto Condensed Regular"/>
                <a:sym typeface="Roboto Condensed Regular"/>
              </a:defRPr>
            </a:pPr>
            <a:r>
              <a:rPr lang="en-GB" sz="9600" dirty="0"/>
              <a:t>T</a:t>
            </a:r>
            <a:r>
              <a:rPr lang="en-US" sz="9600" dirty="0"/>
              <a:t>HANKS </a:t>
            </a:r>
            <a:r>
              <a:rPr lang="en-US" sz="9600" dirty="0">
                <a:sym typeface="Wingdings" panose="05000000000000000000" pitchFamily="2" charset="2"/>
              </a:rPr>
              <a:t></a:t>
            </a:r>
            <a:endParaRPr lang="en-US" sz="9600" dirty="0"/>
          </a:p>
        </p:txBody>
      </p:sp>
      <p:sp>
        <p:nvSpPr>
          <p:cNvPr id="12" name="Shape 372"/>
          <p:cNvSpPr/>
          <p:nvPr/>
        </p:nvSpPr>
        <p:spPr>
          <a:xfrm>
            <a:off x="377310" y="294913"/>
            <a:ext cx="1269578"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40893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2"/>
          <p:cNvSpPr/>
          <p:nvPr/>
        </p:nvSpPr>
        <p:spPr>
          <a:xfrm>
            <a:off x="377310" y="294913"/>
            <a:ext cx="2212144"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Content </a:t>
            </a:r>
            <a:endParaRPr sz="4400" i="0" cap="none" spc="0" dirty="0">
              <a:solidFill>
                <a:schemeClr val="bg1"/>
              </a:solidFill>
              <a:latin typeface="Roboto Condensed Light"/>
              <a:ea typeface="+mn-ea"/>
              <a:cs typeface="+mn-cs"/>
              <a:sym typeface="Helvetica"/>
            </a:endParaRPr>
          </a:p>
        </p:txBody>
      </p:sp>
      <p:sp>
        <p:nvSpPr>
          <p:cNvPr id="3" name="Rectangle 2"/>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Agenda: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6" name="Rectangle 5">
            <a:extLst>
              <a:ext uri="{FF2B5EF4-FFF2-40B4-BE49-F238E27FC236}">
                <a16:creationId xmlns:a16="http://schemas.microsoft.com/office/drawing/2014/main" id="{DE7C4784-3AC3-4E0D-BC15-743ED91D0EC2}"/>
              </a:ext>
            </a:extLst>
          </p:cNvPr>
          <p:cNvSpPr/>
          <p:nvPr/>
        </p:nvSpPr>
        <p:spPr>
          <a:xfrm>
            <a:off x="5715000" y="4467017"/>
            <a:ext cx="11430000" cy="4832092"/>
          </a:xfrm>
          <a:prstGeom prst="rect">
            <a:avLst/>
          </a:prstGeom>
        </p:spPr>
        <p:txBody>
          <a:bodyPr>
            <a:spAutoFit/>
          </a:bodyPr>
          <a:lstStyle/>
          <a:p>
            <a:pPr marL="742950" lvl="0" indent="-742950" algn="l" defTabSz="914400" hangingPunct="1">
              <a:buAutoNum type="arabicPeriod"/>
            </a:pPr>
            <a:r>
              <a:rPr lang="en-US" sz="4400" b="1" kern="1200" dirty="0">
                <a:solidFill>
                  <a:schemeClr val="accent4">
                    <a:lumMod val="60000"/>
                    <a:lumOff val="40000"/>
                  </a:schemeClr>
                </a:solidFill>
                <a:latin typeface="Calibri"/>
              </a:rPr>
              <a:t>What is OOP</a:t>
            </a:r>
          </a:p>
          <a:p>
            <a:pPr marL="742950" lvl="0" indent="-742950" algn="l" defTabSz="914400" hangingPunct="1">
              <a:buAutoNum type="arabicPeriod"/>
            </a:pPr>
            <a:r>
              <a:rPr lang="en-GB" sz="4400" b="1" kern="1200" dirty="0">
                <a:solidFill>
                  <a:schemeClr val="accent4">
                    <a:lumMod val="60000"/>
                    <a:lumOff val="40000"/>
                  </a:schemeClr>
                </a:solidFill>
                <a:latin typeface="Calibri"/>
              </a:rPr>
              <a:t>Fundamental principles of OOP</a:t>
            </a:r>
          </a:p>
          <a:p>
            <a:pPr marL="742950" indent="-742950" algn="l" defTabSz="914400" hangingPunct="1">
              <a:buAutoNum type="arabicPeriod"/>
            </a:pPr>
            <a:r>
              <a:rPr lang="en-GB" sz="4400" b="1" kern="1200" dirty="0">
                <a:solidFill>
                  <a:schemeClr val="accent4">
                    <a:lumMod val="60000"/>
                    <a:lumOff val="40000"/>
                  </a:schemeClr>
                </a:solidFill>
                <a:latin typeface="Calibri"/>
              </a:rPr>
              <a:t>Inheritance</a:t>
            </a:r>
          </a:p>
          <a:p>
            <a:pPr marL="742950" indent="-742950" algn="l" defTabSz="914400" hangingPunct="1">
              <a:buAutoNum type="arabicPeriod"/>
            </a:pPr>
            <a:r>
              <a:rPr lang="en-GB" sz="4400" b="1" kern="1200" dirty="0">
                <a:solidFill>
                  <a:schemeClr val="accent4">
                    <a:lumMod val="60000"/>
                    <a:lumOff val="40000"/>
                  </a:schemeClr>
                </a:solidFill>
                <a:latin typeface="Calibri"/>
              </a:rPr>
              <a:t>Abstraction</a:t>
            </a:r>
          </a:p>
          <a:p>
            <a:pPr marL="742950" indent="-742950" algn="l" defTabSz="914400" hangingPunct="1">
              <a:buAutoNum type="arabicPeriod"/>
            </a:pPr>
            <a:r>
              <a:rPr lang="en-GB" sz="4400" b="1" kern="1200" dirty="0">
                <a:solidFill>
                  <a:schemeClr val="accent4">
                    <a:lumMod val="60000"/>
                    <a:lumOff val="40000"/>
                  </a:schemeClr>
                </a:solidFill>
                <a:latin typeface="Calibri"/>
              </a:rPr>
              <a:t>Encapsulation</a:t>
            </a:r>
          </a:p>
          <a:p>
            <a:pPr marL="742950" indent="-742950" algn="l" defTabSz="914400" hangingPunct="1">
              <a:buAutoNum type="arabicPeriod"/>
            </a:pPr>
            <a:r>
              <a:rPr lang="en-GB" sz="4400" b="1" kern="1200" dirty="0">
                <a:solidFill>
                  <a:schemeClr val="accent4">
                    <a:lumMod val="60000"/>
                    <a:lumOff val="40000"/>
                  </a:schemeClr>
                </a:solidFill>
                <a:latin typeface="Calibri"/>
              </a:rPr>
              <a:t>Polymorphism</a:t>
            </a:r>
          </a:p>
          <a:p>
            <a:pPr marL="742950" indent="-742950" algn="l" defTabSz="914400" hangingPunct="1">
              <a:buAutoNum type="arabicPeriod"/>
            </a:pPr>
            <a:r>
              <a:rPr lang="en-GB" sz="4400" b="1" kern="1200" dirty="0">
                <a:solidFill>
                  <a:schemeClr val="accent4">
                    <a:lumMod val="60000"/>
                    <a:lumOff val="40000"/>
                  </a:schemeClr>
                </a:solidFill>
                <a:latin typeface="Calibri"/>
              </a:rPr>
              <a:t>Exception handling</a:t>
            </a:r>
          </a:p>
        </p:txBody>
      </p:sp>
    </p:spTree>
    <p:extLst>
      <p:ext uri="{BB962C8B-B14F-4D97-AF65-F5344CB8AC3E}">
        <p14:creationId xmlns:p14="http://schemas.microsoft.com/office/powerpoint/2010/main" val="404908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a:ln>
                  <a:noFill/>
                </a:ln>
                <a:solidFill>
                  <a:schemeClr val="bg1"/>
                </a:solidFill>
                <a:effectLst/>
                <a:uFillTx/>
                <a:latin typeface="Roboto Condensed Light"/>
                <a:sym typeface="Helvetica"/>
              </a:rPr>
              <a:t>What is OOP</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34975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3844560"/>
            <a:ext cx="11527437" cy="3042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Fundamental principles of OOP</a:t>
            </a:r>
            <a:r>
              <a:rPr kumimoji="0" lang="en-GB" sz="9600" b="0" i="0" u="none" strike="noStrike" cap="none" spc="0" normalizeH="0" dirty="0">
                <a:ln>
                  <a:noFill/>
                </a:ln>
                <a:solidFill>
                  <a:schemeClr val="bg1"/>
                </a:solidFill>
                <a:effectLst/>
                <a:uFillTx/>
                <a:latin typeface="Roboto Condensed Light"/>
                <a:sym typeface="Helvetica"/>
              </a:rPr>
              <a:t> </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ma14="http://schemas.microsoft.com/office/mac/drawingml/2011/main" xmlns=""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Inheritance</a:t>
            </a:r>
          </a:p>
        </p:txBody>
      </p:sp>
    </p:spTree>
    <p:extLst>
      <p:ext uri="{BB962C8B-B14F-4D97-AF65-F5344CB8AC3E}">
        <p14:creationId xmlns:p14="http://schemas.microsoft.com/office/powerpoint/2010/main" val="239448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Inheritance allows child classes to inherit the characteristics of an existing parent (base) class</a:t>
            </a:r>
          </a:p>
          <a:p>
            <a:pPr lvl="4" algn="l">
              <a:buClr>
                <a:srgbClr val="8FD600"/>
              </a:buClr>
            </a:pPr>
            <a:r>
              <a:rPr lang="en-US" dirty="0">
                <a:solidFill>
                  <a:schemeClr val="accent4">
                    <a:lumMod val="60000"/>
                    <a:lumOff val="40000"/>
                  </a:schemeClr>
                </a:solidFill>
              </a:rPr>
              <a:t>		- Attributes (fields and properties)</a:t>
            </a:r>
          </a:p>
          <a:p>
            <a:pPr lvl="6" algn="l">
              <a:buClr>
                <a:srgbClr val="8FD600"/>
              </a:buClr>
            </a:pPr>
            <a:r>
              <a:rPr lang="en-US" dirty="0">
                <a:solidFill>
                  <a:schemeClr val="accent4">
                    <a:lumMod val="60000"/>
                    <a:lumOff val="40000"/>
                  </a:schemeClr>
                </a:solidFill>
              </a:rPr>
              <a:t>		- Operations (methods)</a:t>
            </a: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US" dirty="0">
                <a:solidFill>
                  <a:schemeClr val="accent4">
                    <a:lumMod val="60000"/>
                    <a:lumOff val="40000"/>
                  </a:schemeClr>
                </a:solidFill>
              </a:rPr>
              <a:t>Child class can extend the parent class</a:t>
            </a:r>
          </a:p>
          <a:p>
            <a:pPr lvl="1" algn="l"/>
            <a:r>
              <a:rPr lang="en-US" dirty="0">
                <a:solidFill>
                  <a:schemeClr val="accent4">
                    <a:lumMod val="60000"/>
                    <a:lumOff val="40000"/>
                  </a:schemeClr>
                </a:solidFill>
              </a:rPr>
              <a:t>		- Add new fields and methods</a:t>
            </a:r>
          </a:p>
          <a:p>
            <a:pPr lvl="1" algn="l">
              <a:buClr>
                <a:srgbClr val="8FD600"/>
              </a:buClr>
            </a:pPr>
            <a:r>
              <a:rPr lang="en-US" dirty="0">
                <a:solidFill>
                  <a:schemeClr val="accent4">
                    <a:lumMod val="60000"/>
                    <a:lumOff val="40000"/>
                  </a:schemeClr>
                </a:solidFill>
              </a:rPr>
              <a:t>		- Redefine methods (modify existing behavior) – virtual keyword</a:t>
            </a:r>
          </a:p>
          <a:p>
            <a:pPr lvl="1"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Restrict extending – sealed keyword</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108832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Benefits</a:t>
            </a:r>
          </a:p>
          <a:p>
            <a:pPr algn="l"/>
            <a:r>
              <a:rPr lang="en-US" dirty="0">
                <a:solidFill>
                  <a:schemeClr val="accent4">
                    <a:lumMod val="60000"/>
                    <a:lumOff val="40000"/>
                  </a:schemeClr>
                </a:solidFill>
              </a:rPr>
              <a:t>		- Extensibility</a:t>
            </a:r>
          </a:p>
          <a:p>
            <a:pPr lvl="6" algn="l">
              <a:buClr>
                <a:srgbClr val="8FD600"/>
              </a:buClr>
            </a:pPr>
            <a:r>
              <a:rPr lang="en-US" dirty="0">
                <a:solidFill>
                  <a:schemeClr val="accent4">
                    <a:lumMod val="60000"/>
                    <a:lumOff val="40000"/>
                  </a:schemeClr>
                </a:solidFill>
              </a:rPr>
              <a:t>		- Reusability</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Provides abstraction</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a:t>
            </a:r>
            <a:r>
              <a:rPr lang="bg-BG" dirty="0">
                <a:solidFill>
                  <a:schemeClr val="accent4">
                    <a:lumMod val="60000"/>
                    <a:lumOff val="40000"/>
                  </a:schemeClr>
                </a:solidFill>
              </a:rPr>
              <a:t> </a:t>
            </a:r>
            <a:r>
              <a:rPr lang="en-GB" dirty="0">
                <a:solidFill>
                  <a:schemeClr val="accent4">
                    <a:lumMod val="60000"/>
                    <a:lumOff val="40000"/>
                  </a:schemeClr>
                </a:solidFill>
              </a:rPr>
              <a:t>Eliminates redundant code</a:t>
            </a:r>
            <a:endParaRPr lang="en-US" dirty="0">
              <a:solidFill>
                <a:schemeClr val="accent4">
                  <a:lumMod val="60000"/>
                  <a:lumOff val="40000"/>
                </a:schemeClr>
              </a:solidFill>
            </a:endParaRP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GB" dirty="0">
                <a:solidFill>
                  <a:schemeClr val="accent4">
                    <a:lumMod val="60000"/>
                    <a:lumOff val="40000"/>
                  </a:schemeClr>
                </a:solidFill>
              </a:rPr>
              <a:t>Object relationships</a:t>
            </a:r>
          </a:p>
          <a:p>
            <a:pPr lvl="2" algn="l"/>
            <a:r>
              <a:rPr lang="en-US" dirty="0">
                <a:solidFill>
                  <a:schemeClr val="accent4">
                    <a:lumMod val="60000"/>
                    <a:lumOff val="40000"/>
                  </a:schemeClr>
                </a:solidFill>
              </a:rPr>
              <a:t>		- “is-a” – appropriate for inheritance(dog “</a:t>
            </a:r>
            <a:r>
              <a:rPr lang="en-US" dirty="0" err="1">
                <a:solidFill>
                  <a:schemeClr val="accent4">
                    <a:lumMod val="60000"/>
                    <a:lumOff val="40000"/>
                  </a:schemeClr>
                </a:solidFill>
              </a:rPr>
              <a:t>ïs</a:t>
            </a:r>
            <a:r>
              <a:rPr lang="en-US" dirty="0">
                <a:solidFill>
                  <a:schemeClr val="accent4">
                    <a:lumMod val="60000"/>
                    <a:lumOff val="40000"/>
                  </a:schemeClr>
                </a:solidFill>
              </a:rPr>
              <a:t>-a” animal)</a:t>
            </a:r>
          </a:p>
          <a:p>
            <a:pPr lvl="2" algn="l"/>
            <a:r>
              <a:rPr lang="en-GB" dirty="0">
                <a:solidFill>
                  <a:schemeClr val="accent4">
                    <a:lumMod val="60000"/>
                    <a:lumOff val="40000"/>
                  </a:schemeClr>
                </a:solidFill>
              </a:rPr>
              <a:t>	</a:t>
            </a:r>
            <a:r>
              <a:rPr lang="en-US" dirty="0">
                <a:solidFill>
                  <a:schemeClr val="accent4">
                    <a:lumMod val="60000"/>
                    <a:lumOff val="40000"/>
                  </a:schemeClr>
                </a:solidFill>
              </a:rPr>
              <a:t>	- “has-a” – inappropriate for inheritance(dog “has-a” tail)</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benefits and usage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40307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ma14="http://schemas.microsoft.com/office/mac/drawingml/2011/main" xmlns=""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example</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grpSp>
        <p:nvGrpSpPr>
          <p:cNvPr id="34" name="Group 33">
            <a:extLst>
              <a:ext uri="{FF2B5EF4-FFF2-40B4-BE49-F238E27FC236}">
                <a16:creationId xmlns:a16="http://schemas.microsoft.com/office/drawing/2014/main" id="{D24EB165-62E6-45EE-BD2B-5C5AF3FA9A18}"/>
              </a:ext>
            </a:extLst>
          </p:cNvPr>
          <p:cNvGrpSpPr/>
          <p:nvPr/>
        </p:nvGrpSpPr>
        <p:grpSpPr>
          <a:xfrm>
            <a:off x="5112894" y="3359021"/>
            <a:ext cx="11885951" cy="6165954"/>
            <a:chOff x="457200" y="2587625"/>
            <a:chExt cx="6858000" cy="3387725"/>
          </a:xfrm>
        </p:grpSpPr>
        <p:sp>
          <p:nvSpPr>
            <p:cNvPr id="35" name="Text Box 16">
              <a:extLst>
                <a:ext uri="{FF2B5EF4-FFF2-40B4-BE49-F238E27FC236}">
                  <a16:creationId xmlns:a16="http://schemas.microsoft.com/office/drawing/2014/main" id="{D15ACD28-6E19-4867-8E22-4E23E7A4C25A}"/>
                </a:ext>
              </a:extLst>
            </p:cNvPr>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Game</a:t>
              </a:r>
            </a:p>
          </p:txBody>
        </p:sp>
        <p:sp>
          <p:nvSpPr>
            <p:cNvPr id="36" name="Text Box 17">
              <a:extLst>
                <a:ext uri="{FF2B5EF4-FFF2-40B4-BE49-F238E27FC236}">
                  <a16:creationId xmlns:a16="http://schemas.microsoft.com/office/drawing/2014/main" id="{662B6543-7CE3-4D7C-817A-8F9B4C516953}"/>
                </a:ext>
              </a:extLst>
            </p:cNvPr>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MultiplePlayersGame</a:t>
              </a:r>
            </a:p>
          </p:txBody>
        </p:sp>
        <p:sp>
          <p:nvSpPr>
            <p:cNvPr id="37" name="Text Box 18">
              <a:extLst>
                <a:ext uri="{FF2B5EF4-FFF2-40B4-BE49-F238E27FC236}">
                  <a16:creationId xmlns:a16="http://schemas.microsoft.com/office/drawing/2014/main" id="{DF1DC747-6CCC-4A82-B9C0-8C820FFF0469}"/>
                </a:ext>
              </a:extLst>
            </p:cNvPr>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BoardGame</a:t>
              </a:r>
            </a:p>
          </p:txBody>
        </p:sp>
        <p:sp>
          <p:nvSpPr>
            <p:cNvPr id="38" name="Text Box 19">
              <a:extLst>
                <a:ext uri="{FF2B5EF4-FFF2-40B4-BE49-F238E27FC236}">
                  <a16:creationId xmlns:a16="http://schemas.microsoft.com/office/drawing/2014/main" id="{100CEDF6-97A4-4DDD-AE0F-82683A6FBBE0}"/>
                </a:ext>
              </a:extLst>
            </p:cNvPr>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Chess</a:t>
              </a:r>
            </a:p>
          </p:txBody>
        </p:sp>
        <p:sp>
          <p:nvSpPr>
            <p:cNvPr id="39" name="Text Box 20">
              <a:extLst>
                <a:ext uri="{FF2B5EF4-FFF2-40B4-BE49-F238E27FC236}">
                  <a16:creationId xmlns:a16="http://schemas.microsoft.com/office/drawing/2014/main" id="{E9352F81-A636-487E-A629-A983088DAF00}"/>
                </a:ext>
              </a:extLst>
            </p:cNvPr>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Backgammon</a:t>
              </a:r>
            </a:p>
          </p:txBody>
        </p:sp>
        <p:sp>
          <p:nvSpPr>
            <p:cNvPr id="40" name="Text Box 21">
              <a:extLst>
                <a:ext uri="{FF2B5EF4-FFF2-40B4-BE49-F238E27FC236}">
                  <a16:creationId xmlns:a16="http://schemas.microsoft.com/office/drawing/2014/main" id="{D2EBD010-636A-4F30-AA4E-79B36A9A7504}"/>
                </a:ext>
              </a:extLst>
            </p:cNvPr>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SinglePlayerGame</a:t>
              </a:r>
            </a:p>
          </p:txBody>
        </p:sp>
        <p:sp>
          <p:nvSpPr>
            <p:cNvPr id="41" name="Freeform 147">
              <a:extLst>
                <a:ext uri="{FF2B5EF4-FFF2-40B4-BE49-F238E27FC236}">
                  <a16:creationId xmlns:a16="http://schemas.microsoft.com/office/drawing/2014/main" id="{AE8343A1-55B0-4B4A-81E7-A78D05A6108B}"/>
                </a:ext>
              </a:extLst>
            </p:cNvPr>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2" name="Freeform 145">
              <a:extLst>
                <a:ext uri="{FF2B5EF4-FFF2-40B4-BE49-F238E27FC236}">
                  <a16:creationId xmlns:a16="http://schemas.microsoft.com/office/drawing/2014/main" id="{AEF1CF15-C981-4AFC-8FE5-23949E1B51FE}"/>
                </a:ext>
              </a:extLst>
            </p:cNvPr>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3" name="Freeform 147">
              <a:extLst>
                <a:ext uri="{FF2B5EF4-FFF2-40B4-BE49-F238E27FC236}">
                  <a16:creationId xmlns:a16="http://schemas.microsoft.com/office/drawing/2014/main" id="{72A676F8-74D2-45B7-8CE1-EBFB53F3A380}"/>
                </a:ext>
              </a:extLst>
            </p:cNvPr>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4" name="Freeform 145">
              <a:extLst>
                <a:ext uri="{FF2B5EF4-FFF2-40B4-BE49-F238E27FC236}">
                  <a16:creationId xmlns:a16="http://schemas.microsoft.com/office/drawing/2014/main" id="{0C485F48-2152-4CF2-8C9A-8F35D2E42E22}"/>
                </a:ext>
              </a:extLst>
            </p:cNvPr>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5" name="Text Box 18">
              <a:extLst>
                <a:ext uri="{FF2B5EF4-FFF2-40B4-BE49-F238E27FC236}">
                  <a16:creationId xmlns:a16="http://schemas.microsoft.com/office/drawing/2014/main" id="{8E330F91-CAF5-4064-B4E6-14AFF56240E1}"/>
                </a:ext>
              </a:extLst>
            </p:cNvPr>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Minesweeper</a:t>
              </a:r>
            </a:p>
          </p:txBody>
        </p:sp>
        <p:sp>
          <p:nvSpPr>
            <p:cNvPr id="46" name="Text Box 18">
              <a:extLst>
                <a:ext uri="{FF2B5EF4-FFF2-40B4-BE49-F238E27FC236}">
                  <a16:creationId xmlns:a16="http://schemas.microsoft.com/office/drawing/2014/main" id="{2F11DEB1-E394-4D94-BE67-6AEE1A0F7662}"/>
                </a:ext>
              </a:extLst>
            </p:cNvPr>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Solitaire</a:t>
              </a:r>
            </a:p>
          </p:txBody>
        </p:sp>
        <p:sp>
          <p:nvSpPr>
            <p:cNvPr id="47" name="Freeform 147">
              <a:extLst>
                <a:ext uri="{FF2B5EF4-FFF2-40B4-BE49-F238E27FC236}">
                  <a16:creationId xmlns:a16="http://schemas.microsoft.com/office/drawing/2014/main" id="{378A2DB0-1DC7-4ADE-B92B-C9DC61A88ECD}"/>
                </a:ext>
              </a:extLst>
            </p:cNvPr>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8" name="Freeform 145">
              <a:extLst>
                <a:ext uri="{FF2B5EF4-FFF2-40B4-BE49-F238E27FC236}">
                  <a16:creationId xmlns:a16="http://schemas.microsoft.com/office/drawing/2014/main" id="{167F9AD2-1B57-45B4-BE9C-AEE0D3FBAD41}"/>
                </a:ext>
              </a:extLst>
            </p:cNvPr>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9" name="Freeform 147">
              <a:extLst>
                <a:ext uri="{FF2B5EF4-FFF2-40B4-BE49-F238E27FC236}">
                  <a16:creationId xmlns:a16="http://schemas.microsoft.com/office/drawing/2014/main" id="{85AEC9F9-A985-4592-BD60-30B29B45F138}"/>
                </a:ext>
              </a:extLst>
            </p:cNvPr>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0" name="Freeform 145">
              <a:extLst>
                <a:ext uri="{FF2B5EF4-FFF2-40B4-BE49-F238E27FC236}">
                  <a16:creationId xmlns:a16="http://schemas.microsoft.com/office/drawing/2014/main" id="{B9B18ED8-3C87-4C5A-B4AC-DBAF3A1845A7}"/>
                </a:ext>
              </a:extLst>
            </p:cNvPr>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1" name="Freeform 147">
              <a:extLst>
                <a:ext uri="{FF2B5EF4-FFF2-40B4-BE49-F238E27FC236}">
                  <a16:creationId xmlns:a16="http://schemas.microsoft.com/office/drawing/2014/main" id="{AE18CF9B-88EA-42E6-B0E5-AE68CCAF554E}"/>
                </a:ext>
              </a:extLst>
            </p:cNvPr>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2" name="Freeform 145">
              <a:extLst>
                <a:ext uri="{FF2B5EF4-FFF2-40B4-BE49-F238E27FC236}">
                  <a16:creationId xmlns:a16="http://schemas.microsoft.com/office/drawing/2014/main" id="{859D7BAF-D045-4C99-8084-DAAB5C6DCD78}"/>
                </a:ext>
              </a:extLst>
            </p:cNvPr>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3" name="Freeform 147">
              <a:extLst>
                <a:ext uri="{FF2B5EF4-FFF2-40B4-BE49-F238E27FC236}">
                  <a16:creationId xmlns:a16="http://schemas.microsoft.com/office/drawing/2014/main" id="{C9929D90-8F80-49D4-9E1B-843CA36F269A}"/>
                </a:ext>
              </a:extLst>
            </p:cNvPr>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4" name="Freeform 145">
              <a:extLst>
                <a:ext uri="{FF2B5EF4-FFF2-40B4-BE49-F238E27FC236}">
                  <a16:creationId xmlns:a16="http://schemas.microsoft.com/office/drawing/2014/main" id="{BBBF26F7-C53F-4337-9D39-02B8090542ED}"/>
                </a:ext>
              </a:extLst>
            </p:cNvPr>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5" name="Freeform 147">
              <a:extLst>
                <a:ext uri="{FF2B5EF4-FFF2-40B4-BE49-F238E27FC236}">
                  <a16:creationId xmlns:a16="http://schemas.microsoft.com/office/drawing/2014/main" id="{BB7E8B02-912B-4C48-B388-D03DF561DFB2}"/>
                </a:ext>
              </a:extLst>
            </p:cNvPr>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6" name="Freeform 145">
              <a:extLst>
                <a:ext uri="{FF2B5EF4-FFF2-40B4-BE49-F238E27FC236}">
                  <a16:creationId xmlns:a16="http://schemas.microsoft.com/office/drawing/2014/main" id="{24DBC711-1AFE-4486-A77C-F8332565F651}"/>
                </a:ext>
              </a:extLst>
            </p:cNvPr>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7" name="Freeform 147">
              <a:extLst>
                <a:ext uri="{FF2B5EF4-FFF2-40B4-BE49-F238E27FC236}">
                  <a16:creationId xmlns:a16="http://schemas.microsoft.com/office/drawing/2014/main" id="{08E10D69-23ED-496A-84AC-9D88C0AAD2DF}"/>
                </a:ext>
              </a:extLst>
            </p:cNvPr>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a:extLst>
                <a:ext uri="{FF2B5EF4-FFF2-40B4-BE49-F238E27FC236}">
                  <a16:creationId xmlns:a16="http://schemas.microsoft.com/office/drawing/2014/main" id="{BF0EAFDA-C14A-4805-A8FF-98D35820479B}"/>
                </a:ext>
              </a:extLst>
            </p:cNvPr>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4">
              <a:extLst>
                <a:ext uri="{FF2B5EF4-FFF2-40B4-BE49-F238E27FC236}">
                  <a16:creationId xmlns:a16="http://schemas.microsoft.com/office/drawing/2014/main" id="{4C28B22E-0FAA-4B45-ABB6-52E6175E0616}"/>
                </a:ext>
              </a:extLst>
            </p:cNvPr>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grpSp>
    </p:spTree>
    <p:extLst>
      <p:ext uri="{BB962C8B-B14F-4D97-AF65-F5344CB8AC3E}">
        <p14:creationId xmlns:p14="http://schemas.microsoft.com/office/powerpoint/2010/main" val="104402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247</TotalTime>
  <Words>583</Words>
  <Application>Microsoft Office PowerPoint</Application>
  <PresentationFormat>Custom</PresentationFormat>
  <Paragraphs>182</Paragraphs>
  <Slides>29</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Arial</vt:lpstr>
      <vt:lpstr>Avenir Roman</vt:lpstr>
      <vt:lpstr>Calibri</vt:lpstr>
      <vt:lpstr>Consolas</vt:lpstr>
      <vt:lpstr>Helvetica</vt:lpstr>
      <vt:lpstr>Helvetica Light</vt:lpstr>
      <vt:lpstr>Neris Black</vt:lpstr>
      <vt:lpstr>Neris SemiBold</vt:lpstr>
      <vt:lpstr>Open Sans</vt:lpstr>
      <vt:lpstr>Raleway Bold</vt:lpstr>
      <vt:lpstr>Roboto Condensed Light</vt:lpstr>
      <vt:lpstr>Roboto Condensed Regular</vt:lpstr>
      <vt:lpstr>Roboto Light</vt:lpstr>
      <vt:lpstr>Times New Roman</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Light;Ian Bradley</dc:creator>
  <cp:lastModifiedBy>Antoan Elenkov</cp:lastModifiedBy>
  <cp:revision>131</cp:revision>
  <dcterms:modified xsi:type="dcterms:W3CDTF">2018-06-11T18:03:55Z</dcterms:modified>
</cp:coreProperties>
</file>